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0.jpg" ContentType="image/jpeg"/>
  <Override PartName="/ppt/media/image12.jpg" ContentType="image/jpeg"/>
  <Override PartName="/ppt/media/image16.jpg" ContentType="image/jpeg"/>
  <Override PartName="/ppt/media/image18.jpg" ContentType="image/jpeg"/>
  <Override PartName="/ppt/notesSlides/notesSlide1.xml" ContentType="application/vnd.openxmlformats-officedocument.presentationml.notesSlide+xml"/>
  <Override PartName="/ppt/media/image23.jpg" ContentType="image/jpeg"/>
  <Override PartName="/ppt/media/image25.jpg" ContentType="image/jpeg"/>
  <Override PartName="/ppt/media/image30.jpg" ContentType="image/jpeg"/>
  <Override PartName="/ppt/media/image31.jpg" ContentType="image/jpeg"/>
  <Override PartName="/ppt/media/image3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4" r:id="rId2"/>
    <p:sldId id="306" r:id="rId3"/>
    <p:sldId id="328" r:id="rId4"/>
    <p:sldId id="289" r:id="rId5"/>
    <p:sldId id="316" r:id="rId6"/>
    <p:sldId id="291" r:id="rId7"/>
    <p:sldId id="311" r:id="rId8"/>
    <p:sldId id="312" r:id="rId9"/>
    <p:sldId id="313" r:id="rId10"/>
    <p:sldId id="314" r:id="rId11"/>
    <p:sldId id="315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290" r:id="rId24"/>
    <p:sldId id="279" r:id="rId25"/>
    <p:sldId id="288" r:id="rId26"/>
    <p:sldId id="329" r:id="rId27"/>
    <p:sldId id="333" r:id="rId28"/>
    <p:sldId id="334" r:id="rId29"/>
    <p:sldId id="337" r:id="rId30"/>
    <p:sldId id="332" r:id="rId31"/>
    <p:sldId id="336" r:id="rId32"/>
    <p:sldId id="335" r:id="rId33"/>
    <p:sldId id="307" r:id="rId34"/>
    <p:sldId id="330" r:id="rId35"/>
    <p:sldId id="308" r:id="rId36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8" userDrawn="1">
          <p15:clr>
            <a:srgbClr val="A4A3A4"/>
          </p15:clr>
        </p15:guide>
        <p15:guide id="2" pos="37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0C6"/>
    <a:srgbClr val="1D4C38"/>
    <a:srgbClr val="2B6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6" autoAdjust="0"/>
    <p:restoredTop sz="94554" autoAdjust="0"/>
  </p:normalViewPr>
  <p:slideViewPr>
    <p:cSldViewPr>
      <p:cViewPr varScale="1">
        <p:scale>
          <a:sx n="65" d="100"/>
          <a:sy n="65" d="100"/>
        </p:scale>
        <p:origin x="1136" y="224"/>
      </p:cViewPr>
      <p:guideLst>
        <p:guide orient="horz" pos="1258"/>
        <p:guide pos="37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B457D-1FD7-4999-990C-8EBF61B3321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0A03-7A96-48F0-88E2-5167137E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D0A03-7A96-48F0-88E2-5167137E9A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67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0" i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1589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0105688" cy="1130776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6761" y="718526"/>
            <a:ext cx="9533010" cy="3269274"/>
          </a:xfrm>
        </p:spPr>
        <p:txBody>
          <a:bodyPr>
            <a:normAutofit/>
          </a:bodyPr>
          <a:lstStyle>
            <a:lvl1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1pPr>
            <a:lvl2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2pPr>
            <a:lvl3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3pPr>
            <a:lvl4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4pPr>
            <a:lvl5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9044" y="9007475"/>
            <a:ext cx="1676400" cy="1645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472444" y="7712075"/>
            <a:ext cx="4038600" cy="31242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42244" y="1387474"/>
            <a:ext cx="10640670" cy="8275793"/>
          </a:xfrm>
        </p:spPr>
        <p:txBody>
          <a:bodyPr numCol="2" spcCol="180000">
            <a:noAutofit/>
          </a:bodyPr>
          <a:lstStyle>
            <a:lvl1pPr>
              <a:defRPr sz="1950" b="1"/>
            </a:lvl1pPr>
            <a:lvl2pPr>
              <a:defRPr sz="1950" b="1"/>
            </a:lvl2pPr>
            <a:lvl3pPr>
              <a:defRPr sz="1950" b="1"/>
            </a:lvl3pPr>
            <a:lvl4pPr>
              <a:defRPr sz="1950" b="1"/>
            </a:lvl4pPr>
            <a:lvl5pPr>
              <a:defRPr sz="195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80" y="1158875"/>
            <a:ext cx="3387664" cy="11448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298818" y="1"/>
            <a:ext cx="6806565" cy="11308715"/>
          </a:xfrm>
          <a:custGeom>
            <a:avLst/>
            <a:gdLst/>
            <a:ahLst/>
            <a:cxnLst/>
            <a:rect l="l" t="t" r="r" b="b"/>
            <a:pathLst>
              <a:path w="6806565" h="11308715">
                <a:moveTo>
                  <a:pt x="0" y="11308556"/>
                </a:moveTo>
                <a:lnTo>
                  <a:pt x="6806075" y="11308556"/>
                </a:lnTo>
                <a:lnTo>
                  <a:pt x="680607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396244" y="1387475"/>
            <a:ext cx="4572000" cy="6228724"/>
          </a:xfrm>
        </p:spPr>
        <p:txBody>
          <a:bodyPr numCol="1" spcCol="180000">
            <a:no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  <a:lvl2pPr algn="l">
              <a:defRPr sz="1950" b="0">
                <a:solidFill>
                  <a:schemeClr val="bg1"/>
                </a:solidFill>
              </a:defRPr>
            </a:lvl2pPr>
            <a:lvl3pPr algn="l">
              <a:defRPr sz="1950" b="0">
                <a:solidFill>
                  <a:schemeClr val="bg1"/>
                </a:solidFill>
              </a:defRPr>
            </a:lvl3pPr>
            <a:lvl4pPr algn="l">
              <a:defRPr sz="1950" b="0">
                <a:solidFill>
                  <a:schemeClr val="bg1"/>
                </a:solidFill>
              </a:defRPr>
            </a:lvl4pPr>
            <a:lvl5pPr algn="l">
              <a:defRPr sz="19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71625" y="1570038"/>
            <a:ext cx="6215063" cy="414337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027988" y="1570038"/>
            <a:ext cx="4051300" cy="55086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571625" y="5989638"/>
            <a:ext cx="6203950" cy="37480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8027988" y="7288213"/>
            <a:ext cx="4038600" cy="244951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244" y="9737725"/>
            <a:ext cx="3352800" cy="11269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 hasCustomPrompt="1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0" i="0" baseline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r>
              <a:rPr lang="lt-LT" kern="0" spc="-150" dirty="0">
                <a:latin typeface="PF Handbook Pro" panose="02000506090000020004" pitchFamily="2" charset="0"/>
              </a:rPr>
              <a:t>Click to add text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78" y="2682875"/>
            <a:ext cx="4191000" cy="141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4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66344" y="5121275"/>
            <a:ext cx="8991600" cy="3886200"/>
          </a:xfrm>
        </p:spPr>
        <p:txBody>
          <a:bodyPr>
            <a:noAutofit/>
          </a:bodyPr>
          <a:lstStyle>
            <a:lvl1pPr>
              <a:defRPr sz="2600" b="0" i="0" baseline="0">
                <a:latin typeface="Arial (null)"/>
              </a:defRPr>
            </a:lvl1pPr>
            <a:lvl2pPr>
              <a:defRPr sz="2600" b="0" i="0" baseline="0">
                <a:latin typeface="Arial (null)"/>
              </a:defRPr>
            </a:lvl2pPr>
            <a:lvl3pPr>
              <a:defRPr sz="2600" b="0" i="0" baseline="0">
                <a:latin typeface="Arial (null)"/>
              </a:defRPr>
            </a:lvl3pPr>
            <a:lvl4pPr>
              <a:defRPr sz="2600" b="0" i="0" baseline="0">
                <a:latin typeface="Arial (null)"/>
              </a:defRPr>
            </a:lvl4pPr>
            <a:lvl5pPr>
              <a:defRPr sz="2600" b="0" i="0" baseline="0">
                <a:latin typeface="Arial (null)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044" y="9312275"/>
            <a:ext cx="3387664" cy="1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6597179" y="1"/>
            <a:ext cx="13508786" cy="11308715"/>
          </a:xfrm>
          <a:custGeom>
            <a:avLst/>
            <a:gdLst/>
            <a:ahLst/>
            <a:cxnLst/>
            <a:rect l="l" t="t" r="r" b="b"/>
            <a:pathLst>
              <a:path w="13507719" h="11308715">
                <a:moveTo>
                  <a:pt x="0" y="11308556"/>
                </a:moveTo>
                <a:lnTo>
                  <a:pt x="13507442" y="11308556"/>
                </a:lnTo>
                <a:lnTo>
                  <a:pt x="13507442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sz="1800"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8444" y="1844675"/>
            <a:ext cx="4191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19244" y="4235450"/>
            <a:ext cx="82296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19" y="8550275"/>
            <a:ext cx="1828800" cy="183107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orient="horz" pos="1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27" y="9159875"/>
            <a:ext cx="4901636" cy="721119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8345" y="3097010"/>
            <a:ext cx="11049000" cy="2209800"/>
          </a:xfrm>
        </p:spPr>
        <p:txBody>
          <a:bodyPr>
            <a:noAutofit/>
          </a:bodyPr>
          <a:lstStyle>
            <a:lvl1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8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512560"/>
            <a:ext cx="10271125" cy="28194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06" y="2835275"/>
            <a:ext cx="3944938" cy="13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794" y="3544570"/>
            <a:ext cx="20104100" cy="7748905"/>
          </a:xfrm>
          <a:custGeom>
            <a:avLst/>
            <a:gdLst/>
            <a:ahLst/>
            <a:cxnLst/>
            <a:rect l="l" t="t" r="r" b="b"/>
            <a:pathLst>
              <a:path w="20104100" h="7748905">
                <a:moveTo>
                  <a:pt x="0" y="7748455"/>
                </a:moveTo>
                <a:lnTo>
                  <a:pt x="20104099" y="7748455"/>
                </a:lnTo>
                <a:lnTo>
                  <a:pt x="20104099" y="0"/>
                </a:lnTo>
                <a:lnTo>
                  <a:pt x="0" y="0"/>
                </a:lnTo>
                <a:lnTo>
                  <a:pt x="0" y="7748455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206875"/>
            <a:ext cx="12707938" cy="45720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44" y="2158505"/>
            <a:ext cx="3387664" cy="1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320044" y="1387475"/>
            <a:ext cx="5334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254375"/>
            <a:ext cx="20105688" cy="8054975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44" y="1638981"/>
            <a:ext cx="3387664" cy="11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3886200" cy="48006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19" y="8550275"/>
            <a:ext cx="1828800" cy="183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ACC0C6"/>
                </a:solidFill>
                <a:latin typeface="Arial Narrow"/>
                <a:cs typeface="Arial Narrow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6097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71" r:id="rId3"/>
    <p:sldLayoutId id="2147483662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>
        <a:defRPr>
          <a:latin typeface="PF Handbook Pro" panose="02000506090000020004" pitchFamily="2" charset="0"/>
          <a:ea typeface="+mj-ea"/>
          <a:cs typeface="+mj-cs"/>
        </a:defRPr>
      </a:lvl1pPr>
    </p:titleStyle>
    <p:bodyStyle>
      <a:lvl1pPr marL="0">
        <a:defRPr b="0" i="0">
          <a:latin typeface="Arial (null)"/>
          <a:ea typeface="+mn-ea"/>
          <a:cs typeface="+mn-cs"/>
        </a:defRPr>
      </a:lvl1pPr>
      <a:lvl2pPr marL="457200">
        <a:defRPr b="0" i="0">
          <a:latin typeface="Arial (null)"/>
          <a:ea typeface="+mn-ea"/>
          <a:cs typeface="+mn-cs"/>
        </a:defRPr>
      </a:lvl2pPr>
      <a:lvl3pPr marL="914400">
        <a:defRPr b="0" i="0">
          <a:latin typeface="Arial (null)"/>
          <a:ea typeface="+mn-ea"/>
          <a:cs typeface="+mn-cs"/>
        </a:defRPr>
      </a:lvl3pPr>
      <a:lvl4pPr marL="1371600">
        <a:defRPr b="0" i="0">
          <a:latin typeface="Arial (null)"/>
          <a:ea typeface="+mn-ea"/>
          <a:cs typeface="+mn-cs"/>
        </a:defRPr>
      </a:lvl4pPr>
      <a:lvl5pPr marL="1828800">
        <a:defRPr b="0" i="0">
          <a:latin typeface="Arial (null)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bakalaura-limena-studijas/industrialas-inzenierijas-vadiba-studiju-valoda-latvies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vef.lu.lv/lv/gribu-studet-bvef/bakalaura-limena-studijas/starptautiska-ekonomika-un-komercdiplomatija-studiju-valoda-latvies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vef.lu.lv/lv/gribu-studet-bvef/magistra-limena-studija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vef.lu.lv/lv/gribu-studet-bvef/magistra-limena-studijas/eiropas-studijas-un-ekonomiska-diplomatija-studiju-valoda-anglu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magistra-limena-studijas/ekonomika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magistra-limena-studijas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magistra-limena-studijas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magistra-limena-studijas/projektu-vadisana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magistra-limena-studijas/sabiedribas-vadiba/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bvef.lu.lv/lv/gribu-studet-bvef/magistra-limena-studijas/starptautiskais-bizness-studiju-valoda-anglu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magistra-limena-studijas/vadibas-zinibas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vef.lu.lv/lv/gribu-studet-bvef/doktora-studijas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biznesainkubators.lu.lv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lu.lv/studijas/studentu-sadzive/dienesta-viesnicas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lu.lv/sport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sGGJ0a5PFfA&amp;list=PLxc2e81TLgVTtIPWBVj9X0tVbvesvBVWV&amp;index=5" TargetMode="Externa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fC1NlLHZz5I&amp;list=PLxc2e81TLgVTtIPWBVj9X0tVbvesvBVWV&amp;index=4" TargetMode="Externa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vef.lu.lv/lv/gribu-studet-bvef/bakalaura-limena-studija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bakalaura-limena-studijas/biznesa-vadiba-studiju-valoda-latvies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bakalaura-limena-studijas/e-biznesa-un-logistikas-vadibas-sistemas/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bakalaura-limena-studijas/ekonomika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bakalaura-limena-studijas/finansu-menedzments/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bvef.lu.lv/lv/gribu-studet-bvef/bakalaura-limena-studijas/gramatvediba-analize-un-audits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69506" y="4206875"/>
            <a:ext cx="12707938" cy="297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6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 BIZNESA, VADĪBAS UN EKONOMIKAS FAKULTĀTE*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63950" y="7178675"/>
            <a:ext cx="1143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spc="-1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*LATVIJĀ LABĀKĀ BIZNESA IZGLĪTĪBA</a:t>
            </a:r>
            <a:endParaRPr lang="en-US" sz="4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4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77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6843" y="1709699"/>
            <a:ext cx="6324600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Profesionālā bakalaura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lv-LV" sz="4000" b="1" dirty="0">
                <a:hlinkClick r:id="rId2"/>
              </a:rPr>
              <a:t>Industriālās inženierijas vadība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1927850"/>
            <a:ext cx="12496800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Vadīt un organizēt uzņēmuma tehnoloģiskos procesus un struktūrvienības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Izmantot produktu atbilstības novērtēšanas metodes, analizēt inženiertehnisko sistēmu izmaksas	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Atrast vispiemērotākos risinājumus un metodes inženiertehnisku problēmu risināšanai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mūsdienīgas un radošas pieejas jaunu produktu attīstīšanā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5" y="6745128"/>
            <a:ext cx="12496800" cy="1647825"/>
          </a:xfrm>
        </p:spPr>
        <p:txBody>
          <a:bodyPr>
            <a:noAutofit/>
          </a:bodyPr>
          <a:lstStyle/>
          <a:p>
            <a:pPr lvl="0" algn="l"/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augstākā līmeņa vadītāji un sistēmu vadības inženieri jebkuras nozares uzņēmumā.</a:t>
            </a:r>
            <a:endParaRPr lang="en-GB" sz="4000" b="1" dirty="0">
              <a:solidFill>
                <a:schemeClr val="bg1"/>
              </a:solidFill>
            </a:endParaRPr>
          </a:p>
          <a:p>
            <a:pPr algn="l"/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3" y="4511675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2300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10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7" y="6614933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 gadi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7" y="288466"/>
            <a:ext cx="1118617" cy="11186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44" y="261278"/>
            <a:ext cx="1172995" cy="1172995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7081043" y="9159875"/>
            <a:ext cx="12877801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valodā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2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9" y="1571587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Bakalaura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lv-LV" sz="4000" b="1" dirty="0">
                <a:hlinkClick r:id="rId2"/>
              </a:rPr>
              <a:t>Starptautiskā ekonomika </a:t>
            </a:r>
          </a:p>
          <a:p>
            <a:pPr algn="ctr"/>
            <a:r>
              <a:rPr lang="lv-LV" sz="4000" b="1" dirty="0">
                <a:hlinkClick r:id="rId2"/>
              </a:rPr>
              <a:t>un komercdiplomātija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1927850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Analizēt un prognozēt starptautiskās ekonomikas procesus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Izmantot </a:t>
            </a:r>
            <a:r>
              <a:rPr lang="lv-LV" sz="4000" dirty="0" err="1">
                <a:solidFill>
                  <a:schemeClr val="bg1"/>
                </a:solidFill>
              </a:rPr>
              <a:t>komercdiplomātiju</a:t>
            </a:r>
            <a:r>
              <a:rPr lang="lv-LV" sz="4000" dirty="0">
                <a:solidFill>
                  <a:schemeClr val="bg1"/>
                </a:solidFill>
              </a:rPr>
              <a:t> starptautiskajā tirdzniecībā un finanšu darījumos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Pieņemt labākos lēmumus globālās konkurences apstākļos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Piedalīties starptautiskās pārrunās un līgumu slēgšanā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4" y="6745128"/>
            <a:ext cx="126491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ir </a:t>
            </a:r>
            <a:r>
              <a:rPr lang="lv-LV" sz="4000" b="1" dirty="0" err="1">
                <a:solidFill>
                  <a:schemeClr val="bg1"/>
                </a:solidFill>
              </a:rPr>
              <a:t>komercdiplomāti</a:t>
            </a:r>
            <a:r>
              <a:rPr lang="lv-LV" sz="4000" b="1" dirty="0">
                <a:solidFill>
                  <a:schemeClr val="bg1"/>
                </a:solidFill>
              </a:rPr>
              <a:t>, nacionālo un starptautisko uzņēmumu un organizāciju ārējo sakaru speciālisti, referenti un projektu vadītāji.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2" y="4307457"/>
            <a:ext cx="382187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2800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7" y="6565880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 gadi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44" y="287957"/>
            <a:ext cx="1172995" cy="1172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77" y="315145"/>
            <a:ext cx="1118617" cy="1118617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7081043" y="9159875"/>
            <a:ext cx="126491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valodā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044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4721333" cy="1846659"/>
          </a:xfrm>
        </p:spPr>
        <p:txBody>
          <a:bodyPr/>
          <a:lstStyle/>
          <a:p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MAĢISTRA UN PROFESIONĀLĀS MAĢISTRA STUDIJU PROGRAMMAS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9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9" y="1835386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Eiropas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studijas</a:t>
            </a:r>
            <a:r>
              <a:rPr lang="en-US" sz="4000" b="1" dirty="0">
                <a:hlinkClick r:id="rId2"/>
              </a:rPr>
              <a:t> un </a:t>
            </a:r>
            <a:r>
              <a:rPr lang="en-US" sz="4000" b="1" dirty="0" err="1">
                <a:hlinkClick r:id="rId2"/>
              </a:rPr>
              <a:t>ekonomiskā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diplomātija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04844" y="1805953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absolventi:</a:t>
            </a:r>
            <a:endParaRPr lang="en-GB" sz="4000" dirty="0">
              <a:solidFill>
                <a:schemeClr val="bg1"/>
              </a:solidFill>
            </a:endParaRPr>
          </a:p>
          <a:p>
            <a:pPr marL="571500" indent="-571500">
              <a:buFont typeface="Wingdings" charset="2"/>
              <a:buChar char="ü"/>
            </a:pPr>
            <a:r>
              <a:rPr lang="en-GB" sz="4000" dirty="0" err="1">
                <a:solidFill>
                  <a:schemeClr val="bg1"/>
                </a:solidFill>
              </a:rPr>
              <a:t>Studenti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iegūs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nepieciešamās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zināšanas</a:t>
            </a:r>
            <a:r>
              <a:rPr lang="en-GB" sz="4000" dirty="0">
                <a:solidFill>
                  <a:schemeClr val="bg1"/>
                </a:solidFill>
              </a:rPr>
              <a:t> un </a:t>
            </a:r>
            <a:r>
              <a:rPr lang="en-GB" sz="4000" dirty="0" err="1">
                <a:solidFill>
                  <a:schemeClr val="bg1"/>
                </a:solidFill>
              </a:rPr>
              <a:t>prasmes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darbam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Eiropas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Savienības</a:t>
            </a:r>
            <a:r>
              <a:rPr lang="en-GB" sz="4000" dirty="0">
                <a:solidFill>
                  <a:schemeClr val="bg1"/>
                </a:solidFill>
              </a:rPr>
              <a:t> un </a:t>
            </a:r>
            <a:r>
              <a:rPr lang="en-GB" sz="4000" dirty="0" err="1">
                <a:solidFill>
                  <a:schemeClr val="bg1"/>
                </a:solidFill>
              </a:rPr>
              <a:t>citās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starptautiskajās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institūcijās</a:t>
            </a:r>
            <a:r>
              <a:rPr lang="en-GB" sz="4000" dirty="0">
                <a:solidFill>
                  <a:schemeClr val="bg1"/>
                </a:solidFill>
              </a:rPr>
              <a:t>, </a:t>
            </a:r>
            <a:r>
              <a:rPr lang="en-GB" sz="4000" dirty="0" err="1">
                <a:solidFill>
                  <a:schemeClr val="bg1"/>
                </a:solidFill>
              </a:rPr>
              <a:t>kā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arī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valsts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publiskajā</a:t>
            </a:r>
            <a:r>
              <a:rPr lang="en-GB" sz="4000" dirty="0">
                <a:solidFill>
                  <a:schemeClr val="bg1"/>
                </a:solidFill>
              </a:rPr>
              <a:t> un </a:t>
            </a:r>
            <a:r>
              <a:rPr lang="en-GB" sz="4000" dirty="0" err="1">
                <a:solidFill>
                  <a:schemeClr val="bg1"/>
                </a:solidFill>
              </a:rPr>
              <a:t>privātajā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sektorā</a:t>
            </a:r>
            <a:endParaRPr lang="en-GB" sz="4000" dirty="0">
              <a:solidFill>
                <a:schemeClr val="bg1"/>
              </a:solidFill>
            </a:endParaRPr>
          </a:p>
          <a:p>
            <a:pPr marL="571500" indent="-571500">
              <a:buFont typeface="Wingdings" charset="2"/>
              <a:buChar char="ü"/>
            </a:pPr>
            <a:r>
              <a:rPr lang="en-GB" sz="4000" dirty="0" err="1">
                <a:solidFill>
                  <a:schemeClr val="bg1"/>
                </a:solidFill>
              </a:rPr>
              <a:t>Studenti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tiek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sagatavoti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analītisko</a:t>
            </a:r>
            <a:r>
              <a:rPr lang="en-GB" sz="4000" dirty="0">
                <a:solidFill>
                  <a:schemeClr val="bg1"/>
                </a:solidFill>
              </a:rPr>
              <a:t> un </a:t>
            </a:r>
            <a:r>
              <a:rPr lang="en-GB" sz="4000" dirty="0" err="1">
                <a:solidFill>
                  <a:schemeClr val="bg1"/>
                </a:solidFill>
              </a:rPr>
              <a:t>vadības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funkciju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veikšanai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ekonomiskajā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sfērā</a:t>
            </a:r>
            <a:r>
              <a:rPr lang="en-GB" sz="4000" dirty="0">
                <a:solidFill>
                  <a:schemeClr val="bg1"/>
                </a:solidFill>
              </a:rPr>
              <a:t>, </a:t>
            </a:r>
            <a:r>
              <a:rPr lang="en-GB" sz="4000" dirty="0" err="1">
                <a:solidFill>
                  <a:schemeClr val="bg1"/>
                </a:solidFill>
              </a:rPr>
              <a:t>darbam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diplomātiskajā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sektorā</a:t>
            </a:r>
            <a:r>
              <a:rPr lang="en-GB" sz="4000" dirty="0">
                <a:solidFill>
                  <a:schemeClr val="bg1"/>
                </a:solidFill>
              </a:rPr>
              <a:t>, </a:t>
            </a:r>
            <a:r>
              <a:rPr lang="en-GB" sz="4000" dirty="0" err="1">
                <a:solidFill>
                  <a:schemeClr val="bg1"/>
                </a:solidFill>
              </a:rPr>
              <a:t>ekonomiskās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lobēšanas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aktivitātēm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Eiropas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Savienības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līmenī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04844" y="6512726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strādā</a:t>
            </a:r>
            <a:r>
              <a:rPr lang="en-US" sz="4000" b="1" dirty="0">
                <a:solidFill>
                  <a:schemeClr val="bg1"/>
                </a:solidFill>
              </a:rPr>
              <a:t> ES un </a:t>
            </a:r>
            <a:r>
              <a:rPr lang="en-US" sz="4000" b="1" dirty="0" err="1">
                <a:solidFill>
                  <a:schemeClr val="bg1"/>
                </a:solidFill>
              </a:rPr>
              <a:t>citās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starptautiskajās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kā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arī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valsts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institūcijās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privātajā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sektorā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diplomātiskajā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konsulārajā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dienestā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</a:p>
          <a:p>
            <a:r>
              <a:rPr lang="en-US" sz="4000" b="1" dirty="0" err="1">
                <a:solidFill>
                  <a:schemeClr val="bg1"/>
                </a:solidFill>
              </a:rPr>
              <a:t>starptautiskajā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žurnālistikā,kā</a:t>
            </a:r>
            <a:r>
              <a:rPr lang="en-US" sz="4000" b="1" dirty="0">
                <a:solidFill>
                  <a:schemeClr val="bg1"/>
                </a:solidFill>
              </a:rPr>
              <a:t>  </a:t>
            </a:r>
            <a:r>
              <a:rPr lang="en-US" sz="4000" b="1" dirty="0" err="1">
                <a:solidFill>
                  <a:schemeClr val="bg1"/>
                </a:solidFill>
              </a:rPr>
              <a:t>padomnieki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konsultanti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politiskajā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ekonomiskajā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tiesiskajā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1" y="4696845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2150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5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5" y="6859586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 gadi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42" y="315532"/>
            <a:ext cx="1172995" cy="11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7" y="1873894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Ekonomika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04843" y="3131194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Sastādīt uzņēmuma budžetu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risinājumus uzņēmumu darbības uzlabošanai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Sastādīt finanšu pārskatus un kārtot uzņēmuma grāmatvedību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uzņēmuma iekšējās kontroles sistēmu un pielietot audita metodes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Veidot un pārvaldīt investīciju portfeļus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04843" y="8093075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finanšu menedžeri, grāmatveži, nodokļu ekonomisti, auditoru asistenti, statistiķi, ekonomisti un analītiķi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199" y="4345669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14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3" y="6485519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 gadi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004843" y="1235075"/>
            <a:ext cx="128015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Apakšprogrammas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Matemātiskā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ekonomika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; </a:t>
            </a:r>
            <a:r>
              <a:rPr lang="lv-LV" sz="4000" b="1" dirty="0">
                <a:solidFill>
                  <a:schemeClr val="bg1"/>
                </a:solidFill>
              </a:rPr>
              <a:t>Uzņēmējdarbības ekonomika; Finanses un kredīts</a:t>
            </a:r>
            <a:r>
              <a:rPr lang="en-GB" sz="4000" dirty="0">
                <a:solidFill>
                  <a:schemeClr val="bg1"/>
                </a:solidFill>
              </a:rPr>
              <a:t>.</a:t>
            </a:r>
            <a:endParaRPr lang="en-GB" sz="40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9" y="395534"/>
            <a:ext cx="1118617" cy="11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9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9" y="1515992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Profesionālā 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Finanšu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ekonomika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928644" y="1648523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uzņēmuma finanšu plānošanu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Spēj veikt finanšu problēmu analīzi un tās risināt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Spēji veikt finanšu aprēķinus, izmantojot modernas informācijas tehnoloģijas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analizēt jaunākas tendences finanšu jomā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928644" y="5303859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finanšu analītiķis un ekonomists, finanšu direktors, kā arī būt individuālie komersanti vai veidot savus uzņēmumus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201" y="3917466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5" y="6127772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 un 2 gadi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1" y="200163"/>
            <a:ext cx="1118617" cy="11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1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6" y="1575054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Grāmatvedība</a:t>
            </a:r>
            <a:r>
              <a:rPr lang="en-US" sz="4000" b="1" dirty="0">
                <a:hlinkClick r:id="rId2"/>
              </a:rPr>
              <a:t> un audits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1590929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nodokļu regulējumu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risināt aktuālos nodokļu jautājumus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Spēj īstenot Starptautiskā finanšu pārskata standartu uzņēmumu grāmatvedībā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Spēj pielietot Starptautisku revīziju standartu prasības uzņēmumu revīzijā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risināt uzņēmumu grāmatvedības un audita jautājumus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5" y="6213971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starptautiskie nodokļu konsultanti, finanšu direktori, galvenie grāmatveži, grāmatveži - eksperti, revidenta un auditoru asistenti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198" y="4398089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2" y="6879440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 un 2 gadi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8" y="148002"/>
            <a:ext cx="1118617" cy="11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3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9" y="1924103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Profesionālā 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Projektu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vadīšana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2038403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plānot, vadīt un īstenot projektus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Spēj organizēt un vadīt projekta komandas darbu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uzskaitīt projektu izmaksas un vest finanšu grāmatvedību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publisko iepirkumu procedūras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5" y="6231322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projektu vadītāji un konsultanti, speciālisti un eksperti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201" y="4670533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2150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2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5" y="6950075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 gadi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1" y="341826"/>
            <a:ext cx="1118617" cy="11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9" y="1725046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Sabiedrības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vadība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2290" y="1745040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Latvijas un Eiropas Savienības pārvaldes institūciju darbu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plānot un vadīt komandas darbu publiskajā sektorā un uzņēmumos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efektīvi komunicēt ar Latvijas un ārvalstu partneriem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Var būt eksperts un sniegt konsultācijas par publiskā sektora jautājumiem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06089" y="6542533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strādā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Latvijas valsts un Eiropas Savienības institūcijās, kā arī citās starptautiskajās organizācijās un NVO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201" y="4239646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4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5" y="6402386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 gadi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1" y="259571"/>
            <a:ext cx="1118617" cy="11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99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9" y="1684285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Profesionālā 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Starptautiskais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bizness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3727" y="1684285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Orientējas starptautiskās ekonomikas jautājumos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Var konsultēt un būt eksperti starptautiskās ekonomikas un biznesa jautājumos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efektīvi organizēt uzņēmējdarbību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Prot vadīt uzņēmumu un personālu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Var piedalīties starptautiskajos pētniecības projektos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5" y="6526412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lv-LV" sz="4000" b="1" dirty="0">
                <a:solidFill>
                  <a:schemeClr val="bg1"/>
                </a:solidFill>
              </a:rPr>
              <a:t> uzņēmumu un organizāciju vadītāji, augstākā līmeņa speciālisti,  starptautiskie eksperti un konsultanti, kā arī pētnieki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201" y="4485053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2150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2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5" y="6873272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 gadi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42" y="368206"/>
            <a:ext cx="1172995" cy="11729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98935" y="600760"/>
            <a:ext cx="96792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Specializācija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eksporta</a:t>
            </a:r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menedžmentā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2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309644" y="1387475"/>
            <a:ext cx="12344400" cy="1647825"/>
          </a:xfrm>
        </p:spPr>
        <p:txBody>
          <a:bodyPr>
            <a:no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Viena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lielākajām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Latvijas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Universitātes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fakultātēm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charset="2"/>
              <a:buChar char="ü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Latvijas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ārzemju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studenti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charset="2"/>
              <a:buChar char="ü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izcili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pasniedzēji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vieslektori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24371" r="92" b="15535"/>
          <a:stretch/>
        </p:blipFill>
        <p:spPr>
          <a:xfrm>
            <a:off x="-9675" y="3257893"/>
            <a:ext cx="20105687" cy="8054975"/>
          </a:xfrm>
        </p:spPr>
      </p:pic>
    </p:spTree>
    <p:extLst>
      <p:ext uri="{BB962C8B-B14F-4D97-AF65-F5344CB8AC3E}">
        <p14:creationId xmlns:p14="http://schemas.microsoft.com/office/powerpoint/2010/main" val="3029100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7" y="1873869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Maģistra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en-US" sz="4000" b="1" dirty="0" err="1">
                <a:hlinkClick r:id="rId2"/>
              </a:rPr>
              <a:t>Vadības</a:t>
            </a:r>
            <a:r>
              <a:rPr lang="en-US" sz="4000" b="1" dirty="0">
                <a:hlinkClick r:id="rId2"/>
              </a:rPr>
              <a:t> </a:t>
            </a:r>
            <a:r>
              <a:rPr lang="en-US" sz="4000" b="1" dirty="0" err="1">
                <a:hlinkClick r:id="rId2"/>
              </a:rPr>
              <a:t>zinības</a:t>
            </a:r>
            <a:r>
              <a:rPr lang="lv-LV" sz="4000" b="1" dirty="0">
                <a:hlinkClick r:id="rId2"/>
              </a:rPr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04843" y="3749675"/>
            <a:ext cx="12649198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Sastādīt uzņēmuma budžetu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risinājumus uzņēmumu darbības uzlabošanai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Sastādīt finanšu pārskatus un kārtot uzņēmuma grāmatvedību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uzņēmuma iekšējās kontroles sistēmu un pielietot audita metodes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Veidot un pārvaldīt investīciju portfeļus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04843" y="8474075"/>
            <a:ext cx="128015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finanšu menedžeri, grāmatveži, nodokļu ekonomisti, auditoru asistenti, statistiķi, ekonomisti un analītiķi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8199" y="4587875"/>
            <a:ext cx="382188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26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3" y="6802570"/>
            <a:ext cx="33377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 gadi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004843" y="558710"/>
            <a:ext cx="128015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Apakšprogrammas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lang="mr-IN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Mārketinga vadīšana; Stratēģiskā vadīšana un līderība</a:t>
            </a:r>
            <a:r>
              <a:rPr lang="en-GB" sz="4000" b="1" dirty="0">
                <a:solidFill>
                  <a:schemeClr val="bg1"/>
                </a:solidFill>
              </a:rPr>
              <a:t>; </a:t>
            </a:r>
            <a:r>
              <a:rPr lang="lv-LV" sz="4000" b="1" dirty="0">
                <a:solidFill>
                  <a:schemeClr val="bg1"/>
                </a:solidFill>
              </a:rPr>
              <a:t>Vadības informācijas sistēma; Vide un uzņēmējdarbības vadība; Starptautiskā ekonomika un bizness.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GB" sz="40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9" y="345541"/>
            <a:ext cx="1118617" cy="11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10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4721333" cy="923330"/>
          </a:xfrm>
        </p:spPr>
        <p:txBody>
          <a:bodyPr/>
          <a:lstStyle/>
          <a:p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DOKTORANTŪRA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49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414" y="1693718"/>
            <a:ext cx="6471443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 err="1"/>
              <a:t>Doktornatūras</a:t>
            </a:r>
            <a:r>
              <a:rPr lang="lv-LV" sz="4000" dirty="0"/>
              <a:t>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en-US" sz="4000" b="1" dirty="0" err="1"/>
              <a:t>Ekonomika</a:t>
            </a:r>
            <a:r>
              <a:rPr lang="en-US" sz="4000" b="1" dirty="0"/>
              <a:t> un </a:t>
            </a:r>
            <a:r>
              <a:rPr lang="en-US" sz="4000" b="1" dirty="0" err="1"/>
              <a:t>uzņēmējdarbība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2318" y="4441086"/>
            <a:ext cx="396134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2150 EUR gadā*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 IR!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238" y="6721475"/>
            <a:ext cx="333777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3 gadi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gadi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004843" y="1693718"/>
            <a:ext cx="128015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Apakšprogrammas</a:t>
            </a:r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lang="mr-IN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4000" b="1" dirty="0">
                <a:solidFill>
                  <a:schemeClr val="bg1"/>
                </a:solidFill>
              </a:rPr>
              <a:t>Ekonomika un vadība; Globālā ekonomika un līderība; Izglītības vadība.</a:t>
            </a:r>
            <a:endParaRPr lang="en-GB" sz="4000" b="1" dirty="0">
              <a:solidFill>
                <a:schemeClr val="bg1"/>
              </a:solidFill>
            </a:endParaRPr>
          </a:p>
          <a:p>
            <a:endParaRPr lang="en-GB" sz="40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004843" y="3544887"/>
            <a:ext cx="12573001" cy="2286000"/>
          </a:xfrm>
        </p:spPr>
        <p:txBody>
          <a:bodyPr/>
          <a:lstStyle/>
          <a:p>
            <a:pPr marL="57150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Studijās tiek iegūti oriģināli un pārbaudīti zinātniskie rezultāti, tādējādi apliecinot kompetenci pētniecības darba veikšanā ekonomikas un uzņēmējdarbības problēmu risināšanā. 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Programma sagatavo augsti kvalificētus nozares profesionāļus ar starptautiski salīdzināmu kompetenci ekonomikas un uzņēmējdarbības nozarē un starptautiski pielīdzināmu zinātņu doktora grādu, nodrošinot tautsaimniecību ar kvalificētiem darbiniekiem.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843044" y="8702675"/>
            <a:ext cx="8229600" cy="1647825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26" y="342333"/>
            <a:ext cx="1118617" cy="11186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37" y="315145"/>
            <a:ext cx="1172995" cy="11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54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4044" y="4283075"/>
            <a:ext cx="9525000" cy="5303778"/>
          </a:xfrm>
        </p:spPr>
        <p:txBody>
          <a:bodyPr/>
          <a:lstStyle/>
          <a:p>
            <a:pPr marL="457200" indent="-457200">
              <a:buFont typeface="Wingdings" charset="2"/>
              <a:buChar char="ü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Motivējošu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vidi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Darba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ražošanas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telpas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Koučingu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mentoringu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Mājaslapu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hostingu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FabLab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ptototipēšanas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studiju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Iespēju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pārbaudīt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biznesa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idejas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Riga Plaza “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Inovāciju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stendā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Unikālu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daļas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kursu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Uzņēmējdarbības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ekonomika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eiro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inkubācijas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noslēgumā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4044" y="3023119"/>
            <a:ext cx="9525000" cy="696334"/>
          </a:xfrm>
        </p:spPr>
        <p:txBody>
          <a:bodyPr/>
          <a:lstStyle/>
          <a:p>
            <a:r>
              <a:rPr lang="lv-LV" sz="5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Biznesa inkubators </a:t>
            </a:r>
            <a:r>
              <a:rPr lang="lv-LV" sz="5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piedāvā: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44" y="214252"/>
            <a:ext cx="6781800" cy="2550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044" y="226003"/>
            <a:ext cx="7082367" cy="5311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118" y="5807075"/>
            <a:ext cx="7991856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8638641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lv-LV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Studiju un prakses iespējas ārzemēs</a:t>
            </a:r>
            <a:endParaRPr lang="lv-LV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19244" y="4616450"/>
            <a:ext cx="11049000" cy="1647825"/>
          </a:xfrm>
        </p:spPr>
        <p:txBody>
          <a:bodyPr numCol="1">
            <a:no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LU ir divpusēji sadarbības līgumi ar 170 universitātēm 48 valstīs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Dubultie grādi un diplomi ar Eiropas un Āzijas universitātēm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Starptautiskās apmaiņas programmas gan Eiropā, gan citur pasaulē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44" y="1387475"/>
            <a:ext cx="4690951" cy="173565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452644" y="8778875"/>
            <a:ext cx="4191000" cy="16478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36" y="3951029"/>
            <a:ext cx="3506366" cy="1489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40" y="6264275"/>
            <a:ext cx="2939957" cy="15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13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634244" y="1600934"/>
            <a:ext cx="6248400" cy="6228724"/>
          </a:xfrm>
        </p:spPr>
        <p:txBody>
          <a:bodyPr/>
          <a:lstStyle/>
          <a:p>
            <a:pPr marL="12700" marR="140335" algn="ctr">
              <a:lnSpc>
                <a:spcPct val="101499"/>
              </a:lnSpc>
              <a:spcBef>
                <a:spcPts val="90"/>
              </a:spcBef>
            </a:pPr>
            <a:r>
              <a:rPr lang="en-US" sz="4000" b="1" dirty="0">
                <a:cs typeface="Arial"/>
              </a:rPr>
              <a:t>BVEF </a:t>
            </a:r>
            <a:r>
              <a:rPr lang="en-US" sz="4000" b="1" dirty="0" err="1">
                <a:cs typeface="Arial"/>
              </a:rPr>
              <a:t>Studentu</a:t>
            </a:r>
            <a:r>
              <a:rPr lang="en-US" sz="4000" b="1" dirty="0">
                <a:cs typeface="Arial"/>
              </a:rPr>
              <a:t> </a:t>
            </a:r>
            <a:r>
              <a:rPr lang="en-US" sz="4000" b="1" dirty="0" err="1">
                <a:cs typeface="Arial"/>
              </a:rPr>
              <a:t>pašpārvalde</a:t>
            </a:r>
            <a:endParaRPr lang="en-US" sz="4000" b="1" dirty="0">
              <a:cs typeface="Arial"/>
            </a:endParaRP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endParaRPr lang="en-US" sz="4000" b="1" dirty="0">
              <a:cs typeface="Arial"/>
            </a:endParaRPr>
          </a:p>
          <a:p>
            <a:pPr marL="12700" marR="140335" algn="ctr">
              <a:lnSpc>
                <a:spcPct val="101499"/>
              </a:lnSpc>
              <a:spcBef>
                <a:spcPts val="90"/>
              </a:spcBef>
            </a:pPr>
            <a:r>
              <a:rPr lang="en-US" sz="4000" b="1" dirty="0" err="1"/>
              <a:t>Studentu</a:t>
            </a:r>
            <a:r>
              <a:rPr lang="en-US" sz="4000" b="1" dirty="0"/>
              <a:t> </a:t>
            </a:r>
            <a:r>
              <a:rPr lang="en-US" sz="4000" b="1" dirty="0" err="1"/>
              <a:t>pašpārvalde</a:t>
            </a:r>
            <a:r>
              <a:rPr lang="en-US" sz="4000" b="1" dirty="0"/>
              <a:t> </a:t>
            </a:r>
            <a:r>
              <a:rPr lang="en-US" sz="4000" b="1" dirty="0" err="1"/>
              <a:t>ir</a:t>
            </a:r>
            <a:r>
              <a:rPr lang="en-US" sz="4000" b="1" dirty="0"/>
              <a:t> </a:t>
            </a:r>
            <a:r>
              <a:rPr lang="en-US" sz="4000" b="1" dirty="0" err="1"/>
              <a:t>brīvprātīga</a:t>
            </a:r>
            <a:r>
              <a:rPr lang="en-US" sz="4000" b="1" dirty="0"/>
              <a:t> </a:t>
            </a:r>
            <a:r>
              <a:rPr lang="en-US" sz="4000" b="1" dirty="0" err="1"/>
              <a:t>studentu</a:t>
            </a:r>
            <a:r>
              <a:rPr lang="en-US" sz="4000" b="1" dirty="0"/>
              <a:t> </a:t>
            </a:r>
            <a:r>
              <a:rPr lang="en-US" sz="4000" b="1" dirty="0" err="1"/>
              <a:t>organizācija</a:t>
            </a:r>
            <a:r>
              <a:rPr lang="en-US" sz="4000" b="1" dirty="0"/>
              <a:t>, </a:t>
            </a:r>
            <a:r>
              <a:rPr lang="en-US" sz="4000" b="1" dirty="0" err="1"/>
              <a:t>kas</a:t>
            </a:r>
            <a:r>
              <a:rPr lang="en-US" sz="4000" b="1" dirty="0"/>
              <a:t> </a:t>
            </a:r>
            <a:r>
              <a:rPr lang="en-US" sz="4000" b="1" dirty="0" err="1"/>
              <a:t>pārstāv</a:t>
            </a:r>
            <a:r>
              <a:rPr lang="en-US" sz="4000" b="1" dirty="0"/>
              <a:t> LU </a:t>
            </a:r>
            <a:r>
              <a:rPr lang="en-US" sz="4000" b="1" dirty="0" err="1"/>
              <a:t>Biznesa</a:t>
            </a:r>
            <a:r>
              <a:rPr lang="en-US" sz="4000" b="1" dirty="0"/>
              <a:t>, </a:t>
            </a:r>
            <a:r>
              <a:rPr lang="en-US" sz="4000" b="1" dirty="0" err="1"/>
              <a:t>vadības</a:t>
            </a:r>
            <a:r>
              <a:rPr lang="en-US" sz="4000" b="1" dirty="0"/>
              <a:t> un </a:t>
            </a:r>
            <a:r>
              <a:rPr lang="en-US" sz="4000" b="1" dirty="0" err="1"/>
              <a:t>ekonomikas</a:t>
            </a:r>
            <a:r>
              <a:rPr lang="en-US" sz="4000" b="1" dirty="0"/>
              <a:t> </a:t>
            </a:r>
            <a:r>
              <a:rPr lang="en-US" sz="4000" b="1" dirty="0" err="1"/>
              <a:t>fakultātes</a:t>
            </a:r>
            <a:r>
              <a:rPr lang="en-US" sz="4000" b="1" dirty="0"/>
              <a:t> </a:t>
            </a:r>
            <a:r>
              <a:rPr lang="en-US" sz="4000" b="1" dirty="0" err="1"/>
              <a:t>studentu</a:t>
            </a:r>
            <a:r>
              <a:rPr lang="en-US" sz="4000" b="1" dirty="0"/>
              <a:t> </a:t>
            </a:r>
            <a:r>
              <a:rPr lang="en-US" sz="4000" b="1" dirty="0" err="1"/>
              <a:t>intereses</a:t>
            </a:r>
            <a:r>
              <a:rPr lang="en-US" sz="4000" b="1" dirty="0"/>
              <a:t>.</a:t>
            </a: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endParaRPr lang="en-US" sz="4000" b="1" dirty="0">
              <a:cs typeface="Arial"/>
            </a:endParaRP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endParaRPr lang="en-US" sz="4000" b="1" dirty="0">
              <a:cs typeface="Arial"/>
            </a:endParaRP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endParaRPr lang="en-US" sz="4000" b="1" dirty="0">
              <a:cs typeface="Arial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08" y="1346295"/>
            <a:ext cx="4137076" cy="5452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1" y="1346295"/>
            <a:ext cx="6272484" cy="41816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40" y="5678411"/>
            <a:ext cx="6208291" cy="4128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" b="9525"/>
          <a:stretch/>
        </p:blipFill>
        <p:spPr>
          <a:xfrm>
            <a:off x="8013700" y="7048532"/>
            <a:ext cx="4244383" cy="27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13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8638641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Stipendijas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19244" y="4616450"/>
            <a:ext cx="11049000" cy="1647825"/>
          </a:xfrm>
        </p:spPr>
        <p:txBody>
          <a:bodyPr numCol="1">
            <a:no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LU Fonda stipendijas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Valsts stipendijas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Stipendijas sportistiem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Stipendijas pētniecībai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00063" y="6035675"/>
            <a:ext cx="5231876" cy="1647825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www.fonds.lv</a:t>
            </a:r>
            <a:endParaRPr lang="en-US" sz="6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65" y="2648702"/>
            <a:ext cx="4462272" cy="313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5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8638641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Rotācija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3508375"/>
            <a:ext cx="11049000" cy="1647825"/>
          </a:xfrm>
        </p:spPr>
        <p:txBody>
          <a:bodyPr numCol="1">
            <a:noAutofit/>
          </a:bodyPr>
          <a:lstStyle/>
          <a:p>
            <a:pPr marL="571500" indent="-571500" algn="just">
              <a:buFont typeface="Wingdings" charset="2"/>
              <a:buChar char="ü"/>
            </a:pPr>
            <a:r>
              <a:rPr lang="en-US" sz="4000" b="1" dirty="0" err="1">
                <a:solidFill>
                  <a:schemeClr val="bg1"/>
                </a:solidFill>
              </a:rPr>
              <a:t>Visi</a:t>
            </a:r>
            <a:r>
              <a:rPr lang="en-US" sz="4000" b="1" dirty="0">
                <a:solidFill>
                  <a:schemeClr val="bg1"/>
                </a:solidFill>
              </a:rPr>
              <a:t> LU </a:t>
            </a:r>
            <a:r>
              <a:rPr lang="en-US" sz="4000" b="1" dirty="0" err="1">
                <a:solidFill>
                  <a:schemeClr val="bg1"/>
                </a:solidFill>
              </a:rPr>
              <a:t>pilna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laika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budžeta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maksas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studiju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vietu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studējošie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kas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nokārtojuši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studiju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gada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akadēmiskās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saistības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studē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programmās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kurās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valsts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budžeta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dotētās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studiju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vietas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katru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gadu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piedalās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konkursā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uz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valsts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budžeta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vietām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8" y="777875"/>
            <a:ext cx="5011208" cy="75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5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8638641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Studiju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programmu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fakultāšu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maiņa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19244" y="4616450"/>
            <a:ext cx="11049000" cy="1647825"/>
          </a:xfrm>
        </p:spPr>
        <p:txBody>
          <a:bodyPr numCol="1">
            <a:no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Pirmajā studiju semestrī studentam ir tiesības izmēģināt studijas otrās izvēles studiju programmā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Otro studiju programmu var iepazīt un mainīt no sestās līdz devītajai studiju nedēļai.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26" y="625475"/>
            <a:ext cx="49784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3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75444" y="2835275"/>
            <a:ext cx="4876800" cy="4811499"/>
          </a:xfrm>
        </p:spPr>
        <p:txBody>
          <a:bodyPr numCol="1">
            <a:norm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lang="lv-LV" sz="4000" b="1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Bezmaksas matemātikas nodarbības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89" y="625475"/>
            <a:ext cx="14858999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6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9553041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lv-LV" sz="5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Nacionālais un starptautiskais novērtējums</a:t>
            </a:r>
            <a:endParaRPr lang="en-US" sz="5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178239"/>
            <a:ext cx="11762841" cy="1485729"/>
          </a:xfrm>
        </p:spPr>
        <p:txBody>
          <a:bodyPr numCol="1">
            <a:no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Latvijā labākā biznesa izglītība pēc SKDS un Biznesa augstskolas “Turība” darba devēju aptaujas 2016. un 2019.gadā</a:t>
            </a:r>
          </a:p>
          <a:p>
            <a:pPr marL="571500" indent="-571500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QS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World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University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Ranking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mr-IN" sz="4000" b="1" dirty="0">
                <a:solidFill>
                  <a:schemeClr val="bg1"/>
                </a:solidFill>
              </a:rPr>
              <a:t>651.-700. </a:t>
            </a:r>
            <a:r>
              <a:rPr lang="mr-IN" sz="4000" b="1" dirty="0" err="1">
                <a:solidFill>
                  <a:schemeClr val="bg1"/>
                </a:solidFill>
              </a:rPr>
              <a:t>viet</a:t>
            </a:r>
            <a:r>
              <a:rPr lang="lv-LV" sz="4000" b="1" dirty="0" err="1">
                <a:solidFill>
                  <a:schemeClr val="bg1"/>
                </a:solidFill>
              </a:rPr>
              <a:t>a</a:t>
            </a:r>
            <a:endParaRPr lang="lv-LV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571500" lvl="0" indent="-571500" algn="just">
              <a:buFont typeface="Wingdings" charset="2"/>
              <a:buChar char="ü"/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Starptautiskās biznesa augstskolu attīstības asociācijas jeb AACSB (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Association to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Advance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Collegiate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Schools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lv-LV" sz="40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Business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biedrs</a:t>
            </a:r>
          </a:p>
          <a:p>
            <a:pPr marL="571500" indent="-571500">
              <a:buFont typeface="Wingdings" charset="2"/>
              <a:buChar char="ü"/>
            </a:pPr>
            <a:endParaRPr lang="lv-LV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78" y="1269265"/>
            <a:ext cx="4401023" cy="330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98" y="8105579"/>
            <a:ext cx="5291185" cy="2257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5" y="5382567"/>
            <a:ext cx="5017008" cy="18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3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10238841" cy="228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Bakalaura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studiju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programmām</a:t>
            </a:r>
            <a:r>
              <a:rPr lang="pt-BR" sz="54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2" y="3194086"/>
            <a:ext cx="11049000" cy="2079589"/>
          </a:xfrm>
        </p:spPr>
        <p:txBody>
          <a:bodyPr numCol="1">
            <a:noAutofit/>
          </a:bodyPr>
          <a:lstStyle/>
          <a:p>
            <a:pPr marL="571500" indent="-571500">
              <a:buFont typeface="Wingdings" charset="2"/>
              <a:buChar char="ü"/>
            </a:pPr>
            <a:r>
              <a:rPr lang="en-US" sz="4000" b="1" dirty="0">
                <a:solidFill>
                  <a:schemeClr val="bg1"/>
                </a:solidFill>
              </a:rPr>
              <a:t>29. </a:t>
            </a:r>
            <a:r>
              <a:rPr lang="en-US" sz="4000" b="1" dirty="0" err="1">
                <a:solidFill>
                  <a:schemeClr val="bg1"/>
                </a:solidFill>
              </a:rPr>
              <a:t>jūnija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līdz</a:t>
            </a:r>
            <a:r>
              <a:rPr lang="en-US" sz="4000" b="1" dirty="0">
                <a:solidFill>
                  <a:schemeClr val="bg1"/>
                </a:solidFill>
              </a:rPr>
              <a:t> 14. </a:t>
            </a:r>
            <a:r>
              <a:rPr lang="en-US" sz="4000" b="1" dirty="0" err="1">
                <a:solidFill>
                  <a:schemeClr val="bg1"/>
                </a:solidFill>
              </a:rPr>
              <a:t>jūlijam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plkst</a:t>
            </a:r>
            <a:r>
              <a:rPr lang="en-US" sz="4000" b="1" dirty="0">
                <a:solidFill>
                  <a:schemeClr val="bg1"/>
                </a:solidFill>
              </a:rPr>
              <a:t>. 16.00 </a:t>
            </a:r>
            <a:r>
              <a:rPr lang="en-US" sz="4000" b="1" dirty="0" err="1">
                <a:solidFill>
                  <a:schemeClr val="bg1"/>
                </a:solidFill>
              </a:rPr>
              <a:t>portālā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latvija.lv</a:t>
            </a:r>
            <a:endParaRPr lang="en-US" sz="4000" b="1" dirty="0">
              <a:solidFill>
                <a:schemeClr val="bg1"/>
              </a:solidFill>
            </a:endParaRPr>
          </a:p>
          <a:p>
            <a:pPr marL="571500" indent="-571500">
              <a:buFont typeface="Wingdings" charset="2"/>
              <a:buChar char="ü"/>
            </a:pPr>
            <a:r>
              <a:rPr lang="en-US" sz="4000" b="1" dirty="0" err="1">
                <a:solidFill>
                  <a:schemeClr val="bg1"/>
                </a:solidFill>
              </a:rPr>
              <a:t>Uzņemšanas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punktos</a:t>
            </a:r>
            <a:r>
              <a:rPr lang="en-US" sz="4000" b="1" dirty="0">
                <a:solidFill>
                  <a:schemeClr val="bg1"/>
                </a:solidFill>
              </a:rPr>
              <a:t> no 7. </a:t>
            </a:r>
            <a:r>
              <a:rPr lang="en-US" sz="4000" b="1" dirty="0" err="1">
                <a:solidFill>
                  <a:schemeClr val="bg1"/>
                </a:solidFill>
              </a:rPr>
              <a:t>līdz</a:t>
            </a:r>
            <a:r>
              <a:rPr lang="en-US" sz="4000" b="1" dirty="0">
                <a:solidFill>
                  <a:schemeClr val="bg1"/>
                </a:solidFill>
              </a:rPr>
              <a:t> 14. </a:t>
            </a:r>
            <a:r>
              <a:rPr lang="en-US" sz="4000" b="1" dirty="0" err="1">
                <a:solidFill>
                  <a:schemeClr val="bg1"/>
                </a:solidFill>
              </a:rPr>
              <a:t>jūlijam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1644" y="1927850"/>
            <a:ext cx="5638800" cy="1647825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Pieteikšanās</a:t>
            </a:r>
            <a:r>
              <a:rPr lang="en-US" sz="4000" b="1" dirty="0"/>
              <a:t> </a:t>
            </a:r>
            <a:r>
              <a:rPr lang="en-US" sz="4000" b="1" dirty="0" err="1"/>
              <a:t>studijām</a:t>
            </a:r>
            <a:endParaRPr lang="en-US" sz="4000" b="1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867111" y="5480086"/>
            <a:ext cx="10238841" cy="228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76000"/>
              </a:lnSpc>
              <a:defRPr sz="6750" b="1" i="0" baseline="0">
                <a:solidFill>
                  <a:srgbClr val="ACC0C6"/>
                </a:solidFill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76000"/>
              </a:lnSpc>
              <a:defRPr sz="6750" b="1" i="0" baseline="0">
                <a:solidFill>
                  <a:srgbClr val="ACC0C6"/>
                </a:solidFill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76000"/>
              </a:lnSpc>
              <a:defRPr sz="6750" b="1" i="0" baseline="0">
                <a:solidFill>
                  <a:srgbClr val="ACC0C6"/>
                </a:solidFill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76000"/>
              </a:lnSpc>
              <a:defRPr sz="6750" b="1" i="0" baseline="0">
                <a:solidFill>
                  <a:srgbClr val="ACC0C6"/>
                </a:solidFill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76000"/>
              </a:lnSpc>
              <a:defRPr sz="6750" b="1" i="0" baseline="0">
                <a:solidFill>
                  <a:srgbClr val="ACC0C6"/>
                </a:solidFill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BR" sz="5400" kern="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Maģistra</a:t>
            </a:r>
            <a:r>
              <a:rPr lang="pt-BR" sz="5400" kern="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kern="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studiju</a:t>
            </a:r>
            <a:r>
              <a:rPr lang="pt-BR" sz="5400" kern="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400" kern="0" spc="-1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programmām</a:t>
            </a:r>
            <a:r>
              <a:rPr lang="pt-BR" sz="5400" kern="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898003" y="6932702"/>
            <a:ext cx="11049000" cy="20795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Wingdings" charset="2"/>
              <a:buChar char="ü"/>
            </a:pPr>
            <a:r>
              <a:rPr lang="en-US" sz="4000" b="1" dirty="0" err="1">
                <a:solidFill>
                  <a:schemeClr val="bg1"/>
                </a:solidFill>
              </a:rPr>
              <a:t>Pieteikumu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iesniegšana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notiks</a:t>
            </a:r>
            <a:r>
              <a:rPr lang="en-US" sz="4000" b="1" dirty="0">
                <a:solidFill>
                  <a:schemeClr val="bg1"/>
                </a:solidFill>
              </a:rPr>
              <a:t> no 30. </a:t>
            </a:r>
            <a:r>
              <a:rPr lang="en-US" sz="4000" b="1" dirty="0" err="1">
                <a:solidFill>
                  <a:schemeClr val="bg1"/>
                </a:solidFill>
              </a:rPr>
              <a:t>jūnija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līdz</a:t>
            </a:r>
            <a:r>
              <a:rPr lang="en-US" sz="4000" b="1" dirty="0">
                <a:solidFill>
                  <a:schemeClr val="bg1"/>
                </a:solidFill>
              </a:rPr>
              <a:t> 10. </a:t>
            </a:r>
            <a:r>
              <a:rPr lang="en-US" sz="4000" b="1" dirty="0" err="1">
                <a:solidFill>
                  <a:schemeClr val="bg1"/>
                </a:solidFill>
              </a:rPr>
              <a:t>jūlijam</a:t>
            </a:r>
            <a:r>
              <a:rPr lang="en-US" sz="4000" b="1" dirty="0">
                <a:solidFill>
                  <a:schemeClr val="bg1"/>
                </a:solidFill>
              </a:rPr>
              <a:t> </a:t>
            </a:r>
            <a:r>
              <a:rPr lang="en-US" sz="4000" b="1" dirty="0" err="1">
                <a:solidFill>
                  <a:schemeClr val="bg1"/>
                </a:solidFill>
              </a:rPr>
              <a:t>fakultātē</a:t>
            </a:r>
            <a:endParaRPr lang="en-US" sz="40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86303EF-926C-A14A-AC51-58EDB1FA4DB4}"/>
              </a:ext>
            </a:extLst>
          </p:cNvPr>
          <p:cNvSpPr txBox="1">
            <a:spLocks/>
          </p:cNvSpPr>
          <p:nvPr/>
        </p:nvSpPr>
        <p:spPr>
          <a:xfrm>
            <a:off x="7486123" y="9008288"/>
            <a:ext cx="11049000" cy="20795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Aicinām</a:t>
            </a:r>
            <a:r>
              <a:rPr lang="en-US" sz="4000" b="1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sekot</a:t>
            </a:r>
            <a:r>
              <a:rPr lang="en-US" sz="4000" b="1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līdzi</a:t>
            </a:r>
            <a:r>
              <a:rPr lang="en-US" sz="4000" b="1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aktuālajai</a:t>
            </a:r>
            <a:r>
              <a:rPr lang="en-US" sz="4000" b="1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informācijai</a:t>
            </a:r>
            <a:r>
              <a:rPr lang="en-US" sz="4000" b="1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jo 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datumi</a:t>
            </a:r>
            <a:r>
              <a:rPr lang="en-US" sz="4000" b="1" i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var </a:t>
            </a:r>
            <a:r>
              <a:rPr lang="en-US" sz="4000" b="1" i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mainīties</a:t>
            </a:r>
            <a:endParaRPr lang="en-US" sz="4000" b="1" i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81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86644" y="1387475"/>
            <a:ext cx="6096000" cy="6228724"/>
          </a:xfrm>
        </p:spPr>
        <p:txBody>
          <a:bodyPr/>
          <a:lstStyle/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lv-LV" sz="4000" b="1" dirty="0"/>
              <a:t>Dienesta viesnīcas</a:t>
            </a: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endParaRPr lang="lv-LV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lv-LV" sz="4000" b="1" dirty="0">
                <a:cs typeface="Arial"/>
              </a:rPr>
              <a:t>7 dienesta viesnīcas</a:t>
            </a: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lv-LV" sz="4000" b="1" dirty="0">
                <a:cs typeface="Arial"/>
              </a:rPr>
              <a:t>Īres maksa no 52 eiro</a:t>
            </a: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lv-LV" sz="4000" b="1" dirty="0">
                <a:cs typeface="Arial"/>
              </a:rPr>
              <a:t>Laicīgi pieteikties!</a:t>
            </a: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endParaRPr lang="en-US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endParaRPr lang="en-US" sz="4000" b="1" dirty="0">
              <a:cs typeface="Arial"/>
            </a:endParaRPr>
          </a:p>
          <a:p>
            <a:endParaRPr lang="en-US" dirty="0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56" y="1415707"/>
            <a:ext cx="4169227" cy="4715756"/>
          </a:xfrm>
          <a:prstGeom prst="rect">
            <a:avLst/>
          </a:prstGeom>
        </p:spPr>
      </p:pic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24" y="1415707"/>
            <a:ext cx="6502400" cy="4330700"/>
          </a:xfrm>
          <a:prstGeom prst="rect">
            <a:avLst/>
          </a:prstGeom>
        </p:spPr>
      </p:pic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24" y="6013469"/>
            <a:ext cx="6502400" cy="43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3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634244" y="1387475"/>
            <a:ext cx="6248400" cy="6228724"/>
          </a:xfrm>
        </p:spPr>
        <p:txBody>
          <a:bodyPr/>
          <a:lstStyle/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lv-LV" sz="4000" b="1" dirty="0"/>
              <a:t>LU Sports</a:t>
            </a: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endParaRPr lang="en-US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en-US" sz="4000" b="1" dirty="0" err="1">
                <a:cs typeface="Arial"/>
              </a:rPr>
              <a:t>Fitnes</a:t>
            </a:r>
            <a:r>
              <a:rPr lang="en-US" sz="4000" b="1" dirty="0">
                <a:cs typeface="Arial"/>
              </a:rPr>
              <a:t> </a:t>
            </a:r>
            <a:r>
              <a:rPr lang="en-US" sz="4000" b="1" dirty="0" err="1">
                <a:cs typeface="Arial"/>
              </a:rPr>
              <a:t>sporta</a:t>
            </a:r>
            <a:r>
              <a:rPr lang="en-US" sz="4000" b="1" dirty="0">
                <a:cs typeface="Arial"/>
              </a:rPr>
              <a:t> </a:t>
            </a:r>
            <a:r>
              <a:rPr lang="en-US" sz="4000" b="1" dirty="0" err="1">
                <a:cs typeface="Arial"/>
              </a:rPr>
              <a:t>nodarbības</a:t>
            </a:r>
            <a:r>
              <a:rPr lang="en-US" sz="4000" b="1" dirty="0">
                <a:cs typeface="Arial"/>
              </a:rPr>
              <a:t>          (28,46 </a:t>
            </a:r>
            <a:r>
              <a:rPr lang="en-US" sz="4000" b="1" dirty="0" err="1">
                <a:cs typeface="Arial"/>
              </a:rPr>
              <a:t>eiro</a:t>
            </a:r>
            <a:r>
              <a:rPr lang="en-US" sz="4000" b="1" dirty="0">
                <a:cs typeface="Arial"/>
              </a:rPr>
              <a:t>)</a:t>
            </a: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en-US" sz="4000" b="1" dirty="0">
                <a:cs typeface="Arial"/>
              </a:rPr>
              <a:t>40 </a:t>
            </a:r>
            <a:r>
              <a:rPr lang="en-US" sz="4000" b="1" dirty="0" err="1">
                <a:cs typeface="Arial"/>
              </a:rPr>
              <a:t>sporta</a:t>
            </a:r>
            <a:r>
              <a:rPr lang="en-US" sz="4000" b="1" dirty="0">
                <a:cs typeface="Arial"/>
              </a:rPr>
              <a:t> </a:t>
            </a:r>
            <a:r>
              <a:rPr lang="en-US" sz="4000" b="1" dirty="0" err="1">
                <a:cs typeface="Arial"/>
              </a:rPr>
              <a:t>veidi</a:t>
            </a:r>
            <a:r>
              <a:rPr lang="en-US" sz="4000" b="1" dirty="0">
                <a:cs typeface="Arial"/>
              </a:rPr>
              <a:t>    (17,22 </a:t>
            </a:r>
            <a:r>
              <a:rPr lang="en-US" sz="4000" b="1" dirty="0" err="1">
                <a:cs typeface="Arial"/>
              </a:rPr>
              <a:t>eiro</a:t>
            </a:r>
            <a:r>
              <a:rPr lang="en-US" sz="4000" b="1" dirty="0">
                <a:cs typeface="Arial"/>
              </a:rPr>
              <a:t>)</a:t>
            </a: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en-US" sz="4000" b="1" dirty="0" err="1">
                <a:cs typeface="Arial"/>
              </a:rPr>
              <a:t>Nakts</a:t>
            </a:r>
            <a:r>
              <a:rPr lang="en-US" sz="4000" b="1" dirty="0">
                <a:cs typeface="Arial"/>
              </a:rPr>
              <a:t> </a:t>
            </a:r>
            <a:r>
              <a:rPr lang="en-US" sz="4000" b="1" dirty="0" err="1">
                <a:cs typeface="Arial"/>
              </a:rPr>
              <a:t>turnīri</a:t>
            </a:r>
            <a:endParaRPr lang="en-US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r>
              <a:rPr lang="en-US" sz="4000" b="1" dirty="0" err="1">
                <a:cs typeface="Arial"/>
              </a:rPr>
              <a:t>Sporta</a:t>
            </a:r>
            <a:r>
              <a:rPr lang="en-US" sz="4000" b="1" dirty="0">
                <a:cs typeface="Arial"/>
              </a:rPr>
              <a:t> </a:t>
            </a:r>
            <a:r>
              <a:rPr lang="en-US" sz="4000" b="1" dirty="0" err="1">
                <a:cs typeface="Arial"/>
              </a:rPr>
              <a:t>spēles</a:t>
            </a:r>
            <a:endParaRPr lang="en-US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endParaRPr lang="en-US" sz="4000" b="1" dirty="0">
              <a:cs typeface="Arial"/>
            </a:endParaRPr>
          </a:p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en-US" sz="4000" b="1" dirty="0" err="1">
                <a:cs typeface="Arial"/>
              </a:rPr>
              <a:t>sports.lu.lv</a:t>
            </a:r>
            <a:endParaRPr lang="en-US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endParaRPr lang="en-US" sz="4000" b="1" dirty="0">
              <a:cs typeface="Arial"/>
            </a:endParaRPr>
          </a:p>
          <a:p>
            <a:pPr marL="584200" marR="140335" indent="-571500">
              <a:lnSpc>
                <a:spcPct val="101499"/>
              </a:lnSpc>
              <a:spcBef>
                <a:spcPts val="90"/>
              </a:spcBef>
              <a:buFont typeface="Wingdings" charset="2"/>
              <a:buChar char="ü"/>
            </a:pPr>
            <a:endParaRPr lang="en-US" sz="4000" b="1" dirty="0">
              <a:cs typeface="Arial"/>
            </a:endParaRPr>
          </a:p>
          <a:p>
            <a:endParaRPr lang="en-US" dirty="0"/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9" b="13330"/>
          <a:stretch/>
        </p:blipFill>
        <p:spPr>
          <a:xfrm>
            <a:off x="832644" y="1006475"/>
            <a:ext cx="9363456" cy="4419600"/>
          </a:xfrm>
          <a:prstGeom prst="rect">
            <a:avLst/>
          </a:prstGeom>
        </p:spPr>
      </p:pic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444" y="5654675"/>
            <a:ext cx="8031480" cy="535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39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4419600" cy="480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iemesli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kāpēc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studēt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BVEF</a:t>
            </a:r>
          </a:p>
        </p:txBody>
      </p:sp>
      <p:pic>
        <p:nvPicPr>
          <p:cNvPr id="4" name="Picture Placeholder 3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 b="3492"/>
          <a:stretch/>
        </p:blipFill>
        <p:spPr>
          <a:xfrm>
            <a:off x="6852444" y="0"/>
            <a:ext cx="13253244" cy="11309350"/>
          </a:xfrm>
        </p:spPr>
      </p:pic>
    </p:spTree>
    <p:extLst>
      <p:ext uri="{BB962C8B-B14F-4D97-AF65-F5344CB8AC3E}">
        <p14:creationId xmlns:p14="http://schemas.microsoft.com/office/powerpoint/2010/main" val="1554233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4419600" cy="4800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iemesli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kāpēc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studēt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BVEF</a:t>
            </a:r>
          </a:p>
        </p:txBody>
      </p:sp>
      <p:pic>
        <p:nvPicPr>
          <p:cNvPr id="4" name="Picture Placeholder 3">
            <a:hlinkClick r:id="rId2"/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" t="5461" b="2354"/>
          <a:stretch/>
        </p:blipFill>
        <p:spPr>
          <a:xfrm>
            <a:off x="6534150" y="0"/>
            <a:ext cx="13571538" cy="11309350"/>
          </a:xfrm>
        </p:spPr>
      </p:pic>
    </p:spTree>
    <p:extLst>
      <p:ext uri="{BB962C8B-B14F-4D97-AF65-F5344CB8AC3E}">
        <p14:creationId xmlns:p14="http://schemas.microsoft.com/office/powerpoint/2010/main" val="2072023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" y="-1431925"/>
            <a:ext cx="20105688" cy="1340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49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4721333" cy="1846659"/>
          </a:xfrm>
        </p:spPr>
        <p:txBody>
          <a:bodyPr/>
          <a:lstStyle/>
          <a:p>
            <a:r>
              <a:rPr lang="en-US" sz="6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BAKALAURA UN PROFESIONĀLĀS BAKALAURA STUDIJU PROGRAMMAS</a:t>
            </a:r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5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6843" y="1538611"/>
            <a:ext cx="6324600" cy="2184665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Bakalaura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lv-LV" sz="4000" b="1" dirty="0">
                <a:hlinkClick r:id="rId2"/>
              </a:rPr>
              <a:t>Biznesa vadība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3" y="3140075"/>
            <a:ext cx="11963400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Izprot makroekonomiskās kopsakarības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Var attīstīt savu uzņēmumu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uzņēmuma biznesa procesus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uzņēmuma un personāla vadīšanu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Var izstrādāt un ieviest uzņēmuma mārketinga stratēģijas 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3" y="6797675"/>
            <a:ext cx="12649199" cy="1647825"/>
          </a:xfrm>
        </p:spPr>
        <p:txBody>
          <a:bodyPr>
            <a:noAutofit/>
          </a:bodyPr>
          <a:lstStyle/>
          <a:p>
            <a:r>
              <a:rPr lang="lv-LV" sz="4000" b="1" dirty="0">
                <a:solidFill>
                  <a:schemeClr val="bg1"/>
                </a:solidFill>
              </a:rPr>
              <a:t>Absolventi ir uzņēmēji un vidējā līmeņa vadītāji, personāla speciālisti, projektu vadītāji, sabiedrisko attiecību un mārketinga speciālisti</a:t>
            </a:r>
            <a:r>
              <a:rPr lang="en-GB" sz="4000" b="1" dirty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3" y="3881992"/>
            <a:ext cx="38218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1500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30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6" y="6309530"/>
            <a:ext cx="333777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3  gadi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3,5 gadi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081045" y="523388"/>
            <a:ext cx="12649198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Apakšprogrammas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Biznesa analīze, Mārketings, Organizāciju vadība, Starptautiskais bizness.</a:t>
            </a:r>
            <a:endParaRPr lang="en-GB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Angļu valodā tikai Starptautiskais bizness.</a:t>
            </a:r>
            <a:r>
              <a:rPr lang="en-GB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25" y="174247"/>
            <a:ext cx="1118617" cy="1118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43" y="206900"/>
            <a:ext cx="1172995" cy="1172995"/>
          </a:xfrm>
          <a:prstGeom prst="rect">
            <a:avLst/>
          </a:prstGeom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7081043" y="9159875"/>
            <a:ext cx="126491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valodā vai CE franču valodā vai CE vācu valodā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56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6843" y="1699250"/>
            <a:ext cx="6324600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Profesionālā bakalaura studiju programma </a:t>
            </a:r>
          </a:p>
          <a:p>
            <a:pPr algn="ctr"/>
            <a:r>
              <a:rPr lang="lv-LV" sz="4000" b="1" dirty="0">
                <a:hlinkClick r:id="rId2"/>
              </a:rPr>
              <a:t>“</a:t>
            </a:r>
            <a:r>
              <a:rPr lang="lv-LV" sz="4000" b="1" dirty="0" err="1">
                <a:hlinkClick r:id="rId2"/>
              </a:rPr>
              <a:t>E</a:t>
            </a:r>
            <a:r>
              <a:rPr lang="lv-LV" sz="4000" b="1" dirty="0">
                <a:hlinkClick r:id="rId2"/>
              </a:rPr>
              <a:t>-bizness un loģistikas vadības sistēmas”</a:t>
            </a:r>
            <a:r>
              <a:rPr lang="lv-LV" sz="4000" b="1" dirty="0"/>
              <a:t>*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701168"/>
            <a:ext cx="11963400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cap="all" dirty="0">
                <a:solidFill>
                  <a:schemeClr val="bg1"/>
                </a:solidFill>
              </a:rPr>
              <a:t>A</a:t>
            </a:r>
            <a:r>
              <a:rPr lang="lv-LV" sz="4000" dirty="0">
                <a:solidFill>
                  <a:schemeClr val="bg1"/>
                </a:solidFill>
              </a:rPr>
              <a:t>nalizēt biznesa problēmas un rast efektīvus risinājumus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inovatīvus uzņēmumu </a:t>
            </a:r>
            <a:r>
              <a:rPr lang="lv-LV" sz="4000" dirty="0" err="1">
                <a:solidFill>
                  <a:schemeClr val="bg1"/>
                </a:solidFill>
              </a:rPr>
              <a:t>e</a:t>
            </a:r>
            <a:r>
              <a:rPr lang="lv-LV" sz="4000" dirty="0">
                <a:solidFill>
                  <a:schemeClr val="bg1"/>
                </a:solidFill>
              </a:rPr>
              <a:t>-komercijas risinājumus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Organizēt un vadīt informācijas sistēmas izstrādes projektus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Projektēt, izstrādāt un uzturēt uzņēmumu elektroniskās vadības sistēmas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3" y="5378450"/>
            <a:ext cx="12496800" cy="16478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e-</a:t>
            </a:r>
            <a:r>
              <a:rPr lang="en-US" sz="4000" b="1" dirty="0" err="1">
                <a:solidFill>
                  <a:schemeClr val="bg1"/>
                </a:solidFill>
              </a:rPr>
              <a:t>komercijas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vadītāji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speciālisti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sistēmu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vai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biznesa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analītiķi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informācijas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tehnoloģiju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konsultanti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datorspeciālisti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sistēmu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projektētāji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projektu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vadītāji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tīmekļa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programmētāji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tīkla</a:t>
            </a:r>
            <a:r>
              <a:rPr lang="en-US" sz="4000" b="1" dirty="0">
                <a:solidFill>
                  <a:schemeClr val="bg1"/>
                </a:solidFill>
              </a:rPr>
              <a:t> un </a:t>
            </a:r>
            <a:r>
              <a:rPr lang="en-US" sz="4000" b="1" dirty="0" err="1">
                <a:solidFill>
                  <a:schemeClr val="bg1"/>
                </a:solidFill>
              </a:rPr>
              <a:t>datubāzes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administratori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3" y="4498359"/>
            <a:ext cx="38218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1500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6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7" y="7026275"/>
            <a:ext cx="333777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 gadi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4,5 gadi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4" y="296124"/>
            <a:ext cx="1118617" cy="1118617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7046179" y="8931275"/>
            <a:ext cx="126491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valodā vai CE franču valodā vai CE vācu valodā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6843" y="1559677"/>
            <a:ext cx="6324600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Bakalaura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lv-LV" sz="4000" b="1" dirty="0">
                <a:hlinkClick r:id="rId2"/>
              </a:rPr>
              <a:t>Ekonomika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71370" y="2824614"/>
            <a:ext cx="11963400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Sastādīt uzņēmuma budžetu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risinājumus uzņēmumu darbības uzlabošanai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Sastādīt finanšu pārskatus un kārtot uzņēmuma grāmatvedību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Izstrādāt uzņēmuma iekšējās kontroles sistēmu un pielietot audita metodes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Veidot un pārvaldīt investīciju portfeļus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71370" y="7178675"/>
            <a:ext cx="12496800" cy="16478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finanšu menedžeri, grāmatveži, nodokļu ekonomisti, auditoru asistenti, statistiķi, ekonomisti un analītiķi.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4" y="3852560"/>
            <a:ext cx="38218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1500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27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7" y="6592052"/>
            <a:ext cx="333777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3 gadi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gadi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19144" y="525547"/>
            <a:ext cx="12401252" cy="206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Apakšprogrammas* </a:t>
            </a:r>
            <a:r>
              <a:rPr lang="mr-IN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Analītiskā ekonomika; Uzņēmējdarbības ekonomika; Finanses un kredīts; Grāmatvedība, kontrole un analīze.</a:t>
            </a:r>
            <a:endParaRPr lang="en-GB" sz="4000" b="1" dirty="0"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4" y="194698"/>
            <a:ext cx="1118617" cy="1118617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7081043" y="9159875"/>
            <a:ext cx="126491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valodā vai CE franču valodā vai CE vācu valodā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7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6842" y="1558913"/>
            <a:ext cx="6324600" cy="2077482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Profesionālā bakalaura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lv-LV" sz="4000" b="1" dirty="0">
                <a:hlinkClick r:id="rId2"/>
              </a:rPr>
              <a:t>Finanšu menedžments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1927850"/>
            <a:ext cx="11963400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banku darbību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finanšu un investīciju plānošanu un vadību 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valsts budžeta veidošanas, finanšu un nodokļu jautājumus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Pārzina uzņēmumu finanšu un grāmatvedības jautājumus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5" y="6745128"/>
            <a:ext cx="12496800" cy="1647825"/>
          </a:xfrm>
        </p:spPr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ekonomisti, finansisti, finanšu menedžeri, finanšu direktori un grāmatveži.</a:t>
            </a:r>
            <a:endParaRPr lang="en-GB" sz="4000" b="1" dirty="0">
              <a:solidFill>
                <a:schemeClr val="bg1"/>
              </a:solidFill>
            </a:endParaRPr>
          </a:p>
          <a:p>
            <a:pPr algn="l"/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4" y="3881993"/>
            <a:ext cx="38218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1500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7" y="6565880"/>
            <a:ext cx="333777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 gadi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4,5 gadi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3" y="224989"/>
            <a:ext cx="1118617" cy="1118617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7081043" y="9159875"/>
            <a:ext cx="126491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valodā vai CE franču valodā vai CE vācu valodā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07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6841" y="1633253"/>
            <a:ext cx="6324600" cy="2514600"/>
          </a:xfrm>
        </p:spPr>
        <p:txBody>
          <a:bodyPr>
            <a:noAutofit/>
          </a:bodyPr>
          <a:lstStyle/>
          <a:p>
            <a:pPr algn="ctr"/>
            <a:r>
              <a:rPr lang="lv-LV" sz="4000" dirty="0"/>
              <a:t>Bakalaura studiju programma </a:t>
            </a:r>
          </a:p>
          <a:p>
            <a:pPr algn="ctr"/>
            <a:r>
              <a:rPr lang="lv-LV" sz="4000" b="1" dirty="0"/>
              <a:t>“</a:t>
            </a:r>
            <a:r>
              <a:rPr lang="lv-LV" sz="4000" b="1" dirty="0">
                <a:hlinkClick r:id="rId2"/>
              </a:rPr>
              <a:t>Grāmatvedība, analīze un audits</a:t>
            </a:r>
            <a:r>
              <a:rPr lang="lv-LV" sz="4000" b="1" dirty="0"/>
              <a:t>”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081045" y="1927850"/>
            <a:ext cx="11963400" cy="2286000"/>
          </a:xfrm>
        </p:spPr>
        <p:txBody>
          <a:bodyPr/>
          <a:lstStyle/>
          <a:p>
            <a:r>
              <a:rPr lang="lv-LV" sz="4000" dirty="0">
                <a:solidFill>
                  <a:schemeClr val="bg1"/>
                </a:solidFill>
              </a:rPr>
              <a:t>Mūsu absolventi prot: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Risināt grāmatvedības, audita un nodokļu jautājumus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Analizēt uzņēmuma finanšu darbību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Atrast labākos risinājumus uzņēmuma darbības uzlabošanai</a:t>
            </a:r>
            <a:endParaRPr lang="en-GB" sz="4000" dirty="0">
              <a:solidFill>
                <a:schemeClr val="bg1"/>
              </a:solidFill>
            </a:endParaRPr>
          </a:p>
          <a:p>
            <a:pPr marL="571500" lvl="0" indent="-571500">
              <a:buFont typeface="Wingdings" charset="2"/>
              <a:buChar char="ü"/>
            </a:pPr>
            <a:r>
              <a:rPr lang="lv-LV" sz="4000" dirty="0">
                <a:solidFill>
                  <a:schemeClr val="bg1"/>
                </a:solidFill>
              </a:rPr>
              <a:t>Sagatavot nodokļu deklarācijas, finanšu pārskatus un atskaites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081044" y="6745128"/>
            <a:ext cx="12649199" cy="164782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Absolventi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ir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lv-LV" sz="4000" b="1" dirty="0">
                <a:solidFill>
                  <a:schemeClr val="bg1"/>
                </a:solidFill>
              </a:rPr>
              <a:t>finanšu direktori, galvenie grāmatveži, grāmatveži, ekonomisti, auditori un zvērināta revidenta palīgi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8201" y="4171336"/>
            <a:ext cx="38218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MAKSAS: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2000 EUR gadā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1500 EUR gadā</a:t>
            </a:r>
          </a:p>
          <a:p>
            <a:pPr algn="ctr"/>
            <a:endParaRPr lang="lv-LV" sz="2800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BUDŽETA VIETAS: 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0255" y="6738043"/>
            <a:ext cx="3337773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800" b="1" dirty="0">
                <a:latin typeface="Arial" charset="0"/>
                <a:ea typeface="Arial" charset="0"/>
                <a:cs typeface="Arial" charset="0"/>
              </a:rPr>
              <a:t>STUDIJU ILGUMS: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PLK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  gadi</a:t>
            </a:r>
          </a:p>
          <a:p>
            <a:pPr algn="ctr"/>
            <a:r>
              <a:rPr lang="lv-LV" sz="2800" dirty="0">
                <a:latin typeface="Arial" charset="0"/>
                <a:ea typeface="Arial" charset="0"/>
                <a:cs typeface="Arial" charset="0"/>
              </a:rPr>
              <a:t>NLK </a:t>
            </a:r>
            <a:r>
              <a:rPr lang="mr-IN" sz="2800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lv-LV" sz="2800" dirty="0">
                <a:latin typeface="Arial" charset="0"/>
                <a:ea typeface="Arial" charset="0"/>
                <a:cs typeface="Arial" charset="0"/>
              </a:rPr>
              <a:t> 4,5 gadi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34" y="194698"/>
            <a:ext cx="1118617" cy="1118617"/>
          </a:xfrm>
          <a:prstGeom prst="rect">
            <a:avLst/>
          </a:prstGeom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7081043" y="9159875"/>
            <a:ext cx="12649199" cy="1647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1pPr>
            <a:lvl2pPr marL="4572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2pPr>
            <a:lvl3pPr marL="9144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3pPr>
            <a:lvl4pPr marL="13716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4pPr>
            <a:lvl5pPr marL="1828800">
              <a:lnSpc>
                <a:spcPct val="101000"/>
              </a:lnSpc>
              <a:defRPr sz="1950" b="0" i="0">
                <a:latin typeface="Arial (null)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lv-LV" sz="4000" b="1" kern="0" dirty="0">
                <a:solidFill>
                  <a:schemeClr val="bg1"/>
                </a:solidFill>
              </a:rPr>
              <a:t>Uzņemšanas nosacījumi: </a:t>
            </a:r>
          </a:p>
          <a:p>
            <a:r>
              <a:rPr lang="lv-LV" sz="4000" b="1" kern="0" dirty="0">
                <a:solidFill>
                  <a:schemeClr val="bg1"/>
                </a:solidFill>
              </a:rPr>
              <a:t>CE matemātikā, CE latviešu valodā, CE angļu valoda vai CE franču valoda vai CE </a:t>
            </a:r>
            <a:r>
              <a:rPr lang="lv-LV" sz="4000" b="1" kern="0">
                <a:solidFill>
                  <a:schemeClr val="bg1"/>
                </a:solidFill>
              </a:rPr>
              <a:t>vācu valoda</a:t>
            </a:r>
            <a:endParaRPr lang="en-US" sz="40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37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F Handbook Pro"/>
        <a:ea typeface=""/>
        <a:cs typeface=""/>
      </a:majorFont>
      <a:minorFont>
        <a:latin typeface="PF Handboo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</TotalTime>
  <Words>1939</Words>
  <Application>Microsoft Macintosh PowerPoint</Application>
  <PresentationFormat>Custom</PresentationFormat>
  <Paragraphs>326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(null)</vt:lpstr>
      <vt:lpstr>Arial Narrow</vt:lpstr>
      <vt:lpstr>Calibri</vt:lpstr>
      <vt:lpstr>PF Handbook Pro</vt:lpstr>
      <vt:lpstr>Wingdings</vt:lpstr>
      <vt:lpstr>Office Theme</vt:lpstr>
      <vt:lpstr>PowerPoint Presentation</vt:lpstr>
      <vt:lpstr>PowerPoint Presentation</vt:lpstr>
      <vt:lpstr>PowerPoint Presentation</vt:lpstr>
      <vt:lpstr>BAKALAURA UN PROFESIONĀLĀS BAKALAURA STUDIJU PROGRAMMAS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MAĢISTRA UN PROFESIONĀLĀS MAĢISTRA STUDIJU PROGRAMMAS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DOKTORANTŪRA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 NOBIS EXCEATIAE  PORPORUM DERIT</dc:title>
  <dc:creator>Sergey</dc:creator>
  <cp:lastModifiedBy>Evija Ansonska</cp:lastModifiedBy>
  <cp:revision>110</cp:revision>
  <dcterms:created xsi:type="dcterms:W3CDTF">2018-05-23T10:57:02Z</dcterms:created>
  <dcterms:modified xsi:type="dcterms:W3CDTF">2020-03-20T10:46:44Z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2018-05-10T00:00:00Z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2018-05-23T00:00:00Z</vt:filetime>
  </property>
</Properties>
</file>