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9.jpg" ContentType="image/jpeg"/>
  <Override PartName="/ppt/notesSlides/notesSlide4.xml" ContentType="application/vnd.openxmlformats-officedocument.presentationml.notesSlide+xml"/>
  <Override PartName="/ppt/media/image10.jpg" ContentType="image/jpeg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notesSlides/notesSlide5.xml" ContentType="application/vnd.openxmlformats-officedocument.presentationml.notesSlide+xml"/>
  <Override PartName="/ppt/media/image18.jpg" ContentType="image/jpeg"/>
  <Override PartName="/ppt/media/image19.jpg" ContentType="image/jpeg"/>
  <Override PartName="/ppt/media/image20.jpg" ContentType="image/jpeg"/>
  <Override PartName="/ppt/media/image21.jpg" ContentType="image/jpeg"/>
  <Override PartName="/ppt/media/image2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4" r:id="rId2"/>
    <p:sldId id="321" r:id="rId3"/>
    <p:sldId id="339" r:id="rId4"/>
    <p:sldId id="341" r:id="rId5"/>
    <p:sldId id="337" r:id="rId6"/>
    <p:sldId id="340" r:id="rId7"/>
    <p:sldId id="342" r:id="rId8"/>
    <p:sldId id="336" r:id="rId9"/>
    <p:sldId id="338" r:id="rId10"/>
    <p:sldId id="323" r:id="rId11"/>
    <p:sldId id="328" r:id="rId12"/>
    <p:sldId id="329" r:id="rId13"/>
    <p:sldId id="333" r:id="rId14"/>
    <p:sldId id="397" r:id="rId15"/>
    <p:sldId id="398" r:id="rId16"/>
    <p:sldId id="401" r:id="rId17"/>
    <p:sldId id="403" r:id="rId18"/>
    <p:sldId id="396" r:id="rId19"/>
  </p:sldIdLst>
  <p:sldSz cx="20105688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8" userDrawn="1">
          <p15:clr>
            <a:srgbClr val="A4A3A4"/>
          </p15:clr>
        </p15:guide>
        <p15:guide id="2" pos="37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84D"/>
    <a:srgbClr val="ACC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23" autoAdjust="0"/>
    <p:restoredTop sz="95872" autoAdjust="0"/>
  </p:normalViewPr>
  <p:slideViewPr>
    <p:cSldViewPr>
      <p:cViewPr>
        <p:scale>
          <a:sx n="60" d="100"/>
          <a:sy n="60" d="100"/>
        </p:scale>
        <p:origin x="1624" y="704"/>
      </p:cViewPr>
      <p:guideLst>
        <p:guide orient="horz" pos="1258"/>
        <p:guide pos="37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84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E8B00-86BA-0B47-AA63-30E72EAEFC72}" type="datetimeFigureOut">
              <a:rPr lang="en-US" smtClean="0"/>
              <a:t>9/9/20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47795-C3B8-A545-87A5-147C7586D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75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B457D-1FD7-4999-990C-8EBF61B3321C}" type="datetimeFigureOut">
              <a:rPr lang="en-US" smtClean="0"/>
              <a:t>9/9/20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D0A03-7A96-48F0-88E2-5167137E9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7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93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19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03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60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3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50" b="0" i="0">
                <a:solidFill>
                  <a:srgbClr val="ACC0C6"/>
                </a:solidFill>
                <a:latin typeface="Arial (null)"/>
                <a:cs typeface="Arial (null)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84" y="2601151"/>
            <a:ext cx="8745975" cy="6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4429" y="2601151"/>
            <a:ext cx="8745975" cy="6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1589" y="794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 dirty="0">
              <a:latin typeface="Arial (null)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0105688" cy="11307763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36761" y="718526"/>
            <a:ext cx="9533010" cy="3269274"/>
          </a:xfrm>
        </p:spPr>
        <p:txBody>
          <a:bodyPr>
            <a:normAutofit/>
          </a:bodyPr>
          <a:lstStyle>
            <a:lvl1pPr>
              <a:lnSpc>
                <a:spcPct val="76000"/>
              </a:lnSpc>
              <a:defRPr sz="4250" b="1" spc="0" baseline="0">
                <a:solidFill>
                  <a:schemeClr val="bg1"/>
                </a:solidFill>
              </a:defRPr>
            </a:lvl1pPr>
            <a:lvl2pPr>
              <a:lnSpc>
                <a:spcPct val="76000"/>
              </a:lnSpc>
              <a:defRPr sz="4250" b="1" spc="0" baseline="0">
                <a:solidFill>
                  <a:schemeClr val="bg1"/>
                </a:solidFill>
              </a:defRPr>
            </a:lvl2pPr>
            <a:lvl3pPr>
              <a:lnSpc>
                <a:spcPct val="76000"/>
              </a:lnSpc>
              <a:defRPr sz="4250" b="1" spc="0" baseline="0">
                <a:solidFill>
                  <a:schemeClr val="bg1"/>
                </a:solidFill>
              </a:defRPr>
            </a:lvl3pPr>
            <a:lvl4pPr>
              <a:lnSpc>
                <a:spcPct val="76000"/>
              </a:lnSpc>
              <a:defRPr sz="4250" b="1" spc="0" baseline="0">
                <a:solidFill>
                  <a:schemeClr val="bg1"/>
                </a:solidFill>
              </a:defRPr>
            </a:lvl4pPr>
            <a:lvl5pPr>
              <a:lnSpc>
                <a:spcPct val="76000"/>
              </a:lnSpc>
              <a:defRPr sz="4250" b="1" spc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044" y="9007475"/>
            <a:ext cx="1676400" cy="16458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4472444" y="7712075"/>
            <a:ext cx="4038600" cy="3124200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950"/>
            </a:lvl1pPr>
            <a:lvl2pPr>
              <a:lnSpc>
                <a:spcPct val="101000"/>
              </a:lnSpc>
              <a:defRPr sz="1950"/>
            </a:lvl2pPr>
            <a:lvl3pPr>
              <a:lnSpc>
                <a:spcPct val="101000"/>
              </a:lnSpc>
              <a:defRPr sz="1950"/>
            </a:lvl3pPr>
            <a:lvl4pPr>
              <a:lnSpc>
                <a:spcPct val="101000"/>
              </a:lnSpc>
              <a:defRPr sz="1950"/>
            </a:lvl4pPr>
            <a:lvl5pPr>
              <a:lnSpc>
                <a:spcPct val="101000"/>
              </a:lnSpc>
              <a:defRPr sz="19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42244" y="1387474"/>
            <a:ext cx="10640670" cy="8275793"/>
          </a:xfrm>
        </p:spPr>
        <p:txBody>
          <a:bodyPr numCol="2" spcCol="180000">
            <a:noAutofit/>
          </a:bodyPr>
          <a:lstStyle>
            <a:lvl1pPr>
              <a:defRPr sz="1950" b="1"/>
            </a:lvl1pPr>
            <a:lvl2pPr>
              <a:defRPr sz="1950" b="1"/>
            </a:lvl2pPr>
            <a:lvl3pPr>
              <a:defRPr sz="1950" b="1"/>
            </a:lvl3pPr>
            <a:lvl4pPr>
              <a:defRPr sz="1950" b="1"/>
            </a:lvl4pPr>
            <a:lvl5pPr>
              <a:defRPr sz="195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380" y="1158875"/>
            <a:ext cx="3387664" cy="11448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13298818" y="1"/>
            <a:ext cx="6806565" cy="11308715"/>
          </a:xfrm>
          <a:custGeom>
            <a:avLst/>
            <a:gdLst/>
            <a:ahLst/>
            <a:cxnLst/>
            <a:rect l="l" t="t" r="r" b="b"/>
            <a:pathLst>
              <a:path w="6806565" h="11308715">
                <a:moveTo>
                  <a:pt x="0" y="11308556"/>
                </a:moveTo>
                <a:lnTo>
                  <a:pt x="6806075" y="11308556"/>
                </a:lnTo>
                <a:lnTo>
                  <a:pt x="6806075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5293"/>
          </a:solidFill>
        </p:spPr>
        <p:txBody>
          <a:bodyPr wrap="square" lIns="0" tIns="0" rIns="0" bIns="0" rtlCol="0"/>
          <a:lstStyle/>
          <a:p>
            <a:endParaRPr b="0" i="0" dirty="0">
              <a:latin typeface="Arial (null)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396244" y="1387475"/>
            <a:ext cx="4572000" cy="6228724"/>
          </a:xfrm>
        </p:spPr>
        <p:txBody>
          <a:bodyPr numCol="1" spcCol="180000">
            <a:noAutofit/>
          </a:bodyPr>
          <a:lstStyle>
            <a:lvl1pPr algn="l">
              <a:defRPr sz="1950" b="0">
                <a:solidFill>
                  <a:schemeClr val="bg1"/>
                </a:solidFill>
              </a:defRPr>
            </a:lvl1pPr>
            <a:lvl2pPr algn="l">
              <a:defRPr sz="1950" b="0">
                <a:solidFill>
                  <a:schemeClr val="bg1"/>
                </a:solidFill>
              </a:defRPr>
            </a:lvl2pPr>
            <a:lvl3pPr algn="l">
              <a:defRPr sz="1950" b="0">
                <a:solidFill>
                  <a:schemeClr val="bg1"/>
                </a:solidFill>
              </a:defRPr>
            </a:lvl3pPr>
            <a:lvl4pPr algn="l">
              <a:defRPr sz="1950" b="0">
                <a:solidFill>
                  <a:schemeClr val="bg1"/>
                </a:solidFill>
              </a:defRPr>
            </a:lvl4pPr>
            <a:lvl5pPr algn="l">
              <a:defRPr sz="195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571625" y="1570038"/>
            <a:ext cx="6215063" cy="4143375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8027988" y="1570038"/>
            <a:ext cx="4051300" cy="5508625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1571625" y="5989638"/>
            <a:ext cx="6203950" cy="3748087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8027988" y="7288213"/>
            <a:ext cx="4038600" cy="2449512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8244" y="9737725"/>
            <a:ext cx="3352800" cy="11269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lder 2"/>
          <p:cNvSpPr>
            <a:spLocks noGrp="1"/>
          </p:cNvSpPr>
          <p:nvPr>
            <p:ph type="title" hasCustomPrompt="1"/>
          </p:nvPr>
        </p:nvSpPr>
        <p:spPr>
          <a:xfrm>
            <a:off x="3720878" y="4401826"/>
            <a:ext cx="12663933" cy="1315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50" b="0" i="0" baseline="0">
                <a:solidFill>
                  <a:srgbClr val="ACC0C6"/>
                </a:solidFill>
                <a:latin typeface="Arial (null)"/>
                <a:cs typeface="Arial (null)"/>
              </a:defRPr>
            </a:lvl1pPr>
          </a:lstStyle>
          <a:p>
            <a:r>
              <a:rPr lang="lt-LT" kern="0" spc="-150" dirty="0">
                <a:latin typeface="PF Handbook Pro" panose="02000506090000020004" pitchFamily="2" charset="0"/>
              </a:rPr>
              <a:t>Click to add text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878" y="2682875"/>
            <a:ext cx="4191000" cy="141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4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766344" y="5121275"/>
            <a:ext cx="8991600" cy="3886200"/>
          </a:xfrm>
        </p:spPr>
        <p:txBody>
          <a:bodyPr>
            <a:noAutofit/>
          </a:bodyPr>
          <a:lstStyle>
            <a:lvl1pPr>
              <a:defRPr sz="2600" b="0" i="0" baseline="0">
                <a:latin typeface="Arial (null)"/>
              </a:defRPr>
            </a:lvl1pPr>
            <a:lvl2pPr>
              <a:defRPr sz="2600" b="0" i="0" baseline="0">
                <a:latin typeface="Arial (null)"/>
              </a:defRPr>
            </a:lvl2pPr>
            <a:lvl3pPr>
              <a:defRPr sz="2600" b="0" i="0" baseline="0">
                <a:latin typeface="Arial (null)"/>
              </a:defRPr>
            </a:lvl3pPr>
            <a:lvl4pPr>
              <a:defRPr sz="2600" b="0" i="0" baseline="0">
                <a:latin typeface="Arial (null)"/>
              </a:defRPr>
            </a:lvl4pPr>
            <a:lvl5pPr>
              <a:defRPr sz="2600" b="0" i="0" baseline="0">
                <a:latin typeface="Arial (null)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28244" y="3281941"/>
            <a:ext cx="9067800" cy="1600200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6600" b="1">
                <a:solidFill>
                  <a:srgbClr val="ACC0C6"/>
                </a:solidFill>
              </a:defRPr>
            </a:lvl1pPr>
            <a:lvl2pPr>
              <a:lnSpc>
                <a:spcPct val="76000"/>
              </a:lnSpc>
              <a:defRPr sz="6600" b="1">
                <a:solidFill>
                  <a:srgbClr val="ACC0C6"/>
                </a:solidFill>
              </a:defRPr>
            </a:lvl2pPr>
            <a:lvl3pPr>
              <a:lnSpc>
                <a:spcPct val="76000"/>
              </a:lnSpc>
              <a:defRPr sz="6600" b="1">
                <a:solidFill>
                  <a:srgbClr val="ACC0C6"/>
                </a:solidFill>
              </a:defRPr>
            </a:lvl3pPr>
            <a:lvl4pPr>
              <a:lnSpc>
                <a:spcPct val="76000"/>
              </a:lnSpc>
              <a:defRPr sz="6600" b="1">
                <a:solidFill>
                  <a:srgbClr val="ACC0C6"/>
                </a:solidFill>
              </a:defRPr>
            </a:lvl4pPr>
            <a:lvl5pPr>
              <a:lnSpc>
                <a:spcPct val="76000"/>
              </a:lnSpc>
              <a:defRPr sz="6600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3044" y="9312275"/>
            <a:ext cx="3387664" cy="114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30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6597179" y="1"/>
            <a:ext cx="13508786" cy="11308715"/>
          </a:xfrm>
          <a:custGeom>
            <a:avLst/>
            <a:gdLst/>
            <a:ahLst/>
            <a:cxnLst/>
            <a:rect l="l" t="t" r="r" b="b"/>
            <a:pathLst>
              <a:path w="13507719" h="11308715">
                <a:moveTo>
                  <a:pt x="0" y="11308556"/>
                </a:moveTo>
                <a:lnTo>
                  <a:pt x="13507442" y="11308556"/>
                </a:lnTo>
                <a:lnTo>
                  <a:pt x="13507442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5293"/>
          </a:solidFill>
        </p:spPr>
        <p:txBody>
          <a:bodyPr wrap="square" lIns="0" tIns="0" rIns="0" bIns="0" rtlCol="0"/>
          <a:lstStyle/>
          <a:p>
            <a:endParaRPr sz="1800" b="0" i="0" dirty="0">
              <a:latin typeface="Arial (null)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18444" y="1844675"/>
            <a:ext cx="4191000" cy="1647825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950"/>
            </a:lvl1pPr>
            <a:lvl2pPr>
              <a:lnSpc>
                <a:spcPct val="101000"/>
              </a:lnSpc>
              <a:defRPr sz="1950"/>
            </a:lvl2pPr>
            <a:lvl3pPr>
              <a:lnSpc>
                <a:spcPct val="101000"/>
              </a:lnSpc>
              <a:defRPr sz="1950"/>
            </a:lvl3pPr>
            <a:lvl4pPr>
              <a:lnSpc>
                <a:spcPct val="101000"/>
              </a:lnSpc>
              <a:defRPr sz="1950"/>
            </a:lvl4pPr>
            <a:lvl5pPr>
              <a:lnSpc>
                <a:spcPct val="101000"/>
              </a:lnSpc>
              <a:defRPr sz="19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891203" y="1927850"/>
            <a:ext cx="7669213" cy="2286000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6750" b="1" baseline="0">
                <a:solidFill>
                  <a:srgbClr val="ACC0C6"/>
                </a:solidFill>
              </a:defRPr>
            </a:lvl1pPr>
            <a:lvl2pPr>
              <a:lnSpc>
                <a:spcPct val="76000"/>
              </a:lnSpc>
              <a:defRPr sz="6750" b="1" baseline="0">
                <a:solidFill>
                  <a:srgbClr val="ACC0C6"/>
                </a:solidFill>
              </a:defRPr>
            </a:lvl2pPr>
            <a:lvl3pPr>
              <a:lnSpc>
                <a:spcPct val="76000"/>
              </a:lnSpc>
              <a:defRPr sz="6750" b="1" baseline="0">
                <a:solidFill>
                  <a:srgbClr val="ACC0C6"/>
                </a:solidFill>
              </a:defRPr>
            </a:lvl3pPr>
            <a:lvl4pPr>
              <a:lnSpc>
                <a:spcPct val="76000"/>
              </a:lnSpc>
              <a:defRPr sz="6750" b="1" baseline="0">
                <a:solidFill>
                  <a:srgbClr val="ACC0C6"/>
                </a:solidFill>
              </a:defRPr>
            </a:lvl4pPr>
            <a:lvl5pPr>
              <a:lnSpc>
                <a:spcPct val="76000"/>
              </a:lnSpc>
              <a:defRPr sz="6750" b="1" baseline="0">
                <a:solidFill>
                  <a:srgbClr val="ACC0C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919244" y="4235450"/>
            <a:ext cx="8229600" cy="1647825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950"/>
            </a:lvl1pPr>
            <a:lvl2pPr>
              <a:lnSpc>
                <a:spcPct val="101000"/>
              </a:lnSpc>
              <a:defRPr sz="1950"/>
            </a:lvl2pPr>
            <a:lvl3pPr>
              <a:lnSpc>
                <a:spcPct val="101000"/>
              </a:lnSpc>
              <a:defRPr sz="1950"/>
            </a:lvl3pPr>
            <a:lvl4pPr>
              <a:lnSpc>
                <a:spcPct val="101000"/>
              </a:lnSpc>
              <a:defRPr sz="1950"/>
            </a:lvl4pPr>
            <a:lvl5pPr>
              <a:lnSpc>
                <a:spcPct val="101000"/>
              </a:lnSpc>
              <a:defRPr sz="19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19" y="8550275"/>
            <a:ext cx="1828800" cy="183107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005" userDrawn="1">
          <p15:clr>
            <a:srgbClr val="FBAE40"/>
          </p15:clr>
        </p15:guide>
        <p15:guide id="2" orient="horz" pos="121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027" y="9159875"/>
            <a:ext cx="4901636" cy="721119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28345" y="3097010"/>
            <a:ext cx="11049000" cy="2209800"/>
          </a:xfrm>
        </p:spPr>
        <p:txBody>
          <a:bodyPr>
            <a:noAutofit/>
          </a:bodyPr>
          <a:lstStyle>
            <a:lvl1pPr algn="ctr"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1pPr>
            <a:lvl2pPr algn="ctr"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2pPr>
            <a:lvl3pPr algn="ctr"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3pPr>
            <a:lvl4pPr algn="ctr"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4pPr>
            <a:lvl5pPr algn="ctr"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2886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5293"/>
          </a:solidFill>
        </p:spPr>
        <p:txBody>
          <a:bodyPr wrap="square" lIns="0" tIns="0" rIns="0" bIns="0" rtlCol="0"/>
          <a:lstStyle/>
          <a:p>
            <a:endParaRPr b="0" i="0" dirty="0">
              <a:latin typeface="Arial (null)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69506" y="4512560"/>
            <a:ext cx="10271125" cy="2819400"/>
          </a:xfrm>
        </p:spPr>
        <p:txBody>
          <a:bodyPr>
            <a:noAutofit/>
          </a:bodyPr>
          <a:lstStyle>
            <a:lvl1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1pPr>
            <a:lvl2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2pPr>
            <a:lvl3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3pPr>
            <a:lvl4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4pPr>
            <a:lvl5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506" y="2835275"/>
            <a:ext cx="3944938" cy="13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0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794" y="3544570"/>
            <a:ext cx="20104100" cy="7748905"/>
          </a:xfrm>
          <a:custGeom>
            <a:avLst/>
            <a:gdLst/>
            <a:ahLst/>
            <a:cxnLst/>
            <a:rect l="l" t="t" r="r" b="b"/>
            <a:pathLst>
              <a:path w="20104100" h="7748905">
                <a:moveTo>
                  <a:pt x="0" y="7748455"/>
                </a:moveTo>
                <a:lnTo>
                  <a:pt x="20104099" y="7748455"/>
                </a:lnTo>
                <a:lnTo>
                  <a:pt x="20104099" y="0"/>
                </a:lnTo>
                <a:lnTo>
                  <a:pt x="0" y="0"/>
                </a:lnTo>
                <a:lnTo>
                  <a:pt x="0" y="7748455"/>
                </a:lnTo>
                <a:close/>
              </a:path>
            </a:pathLst>
          </a:custGeom>
          <a:solidFill>
            <a:srgbClr val="005293"/>
          </a:solidFill>
        </p:spPr>
        <p:txBody>
          <a:bodyPr wrap="square" lIns="0" tIns="0" rIns="0" bIns="0" rtlCol="0"/>
          <a:lstStyle/>
          <a:p>
            <a:endParaRPr b="0" i="0" dirty="0">
              <a:latin typeface="Arial (null)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69506" y="4206875"/>
            <a:ext cx="12707938" cy="4572000"/>
          </a:xfrm>
        </p:spPr>
        <p:txBody>
          <a:bodyPr>
            <a:noAutofit/>
          </a:bodyPr>
          <a:lstStyle>
            <a:lvl1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1pPr>
            <a:lvl2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2pPr>
            <a:lvl3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3pPr>
            <a:lvl4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4pPr>
            <a:lvl5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644" y="2158505"/>
            <a:ext cx="3387664" cy="114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8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4320044" y="1387475"/>
            <a:ext cx="5334000" cy="1647825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950"/>
            </a:lvl1pPr>
            <a:lvl2pPr>
              <a:lnSpc>
                <a:spcPct val="101000"/>
              </a:lnSpc>
              <a:defRPr sz="1950"/>
            </a:lvl2pPr>
            <a:lvl3pPr>
              <a:lnSpc>
                <a:spcPct val="101000"/>
              </a:lnSpc>
              <a:defRPr sz="1950"/>
            </a:lvl3pPr>
            <a:lvl4pPr>
              <a:lnSpc>
                <a:spcPct val="101000"/>
              </a:lnSpc>
              <a:defRPr sz="1950"/>
            </a:lvl4pPr>
            <a:lvl5pPr>
              <a:lnSpc>
                <a:spcPct val="101000"/>
              </a:lnSpc>
              <a:defRPr sz="19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3254375"/>
            <a:ext cx="20105688" cy="8054975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644" y="1638981"/>
            <a:ext cx="3387664" cy="114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8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366044" y="1920875"/>
            <a:ext cx="3886200" cy="4800600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950"/>
            </a:lvl1pPr>
            <a:lvl2pPr>
              <a:lnSpc>
                <a:spcPct val="101000"/>
              </a:lnSpc>
              <a:defRPr sz="1950"/>
            </a:lvl2pPr>
            <a:lvl3pPr>
              <a:lnSpc>
                <a:spcPct val="101000"/>
              </a:lnSpc>
              <a:defRPr sz="1950"/>
            </a:lvl3pPr>
            <a:lvl4pPr>
              <a:lnSpc>
                <a:spcPct val="101000"/>
              </a:lnSpc>
              <a:defRPr sz="1950"/>
            </a:lvl4pPr>
            <a:lvl5pPr>
              <a:lnSpc>
                <a:spcPct val="101000"/>
              </a:lnSpc>
              <a:defRPr sz="19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534627" y="0"/>
            <a:ext cx="13571061" cy="113093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19" y="8550275"/>
            <a:ext cx="1828800" cy="183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0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20878" y="4401826"/>
            <a:ext cx="12663933" cy="1315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50" b="1" i="0">
                <a:solidFill>
                  <a:srgbClr val="ACC0C6"/>
                </a:solidFill>
                <a:latin typeface="Arial Narrow"/>
                <a:cs typeface="Arial Narrow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934" y="10517697"/>
            <a:ext cx="64338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85" y="10517697"/>
            <a:ext cx="46243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fld id="{1D8BD707-D9CF-40AE-B4C6-C98DA3205C09}" type="datetimeFigureOut">
              <a:rPr lang="en-US" smtClean="0"/>
              <a:pPr/>
              <a:t>9/9/20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6097" y="10517697"/>
            <a:ext cx="46243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382713" y="3009900"/>
            <a:ext cx="17340262" cy="717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2" r:id="rId2"/>
    <p:sldLayoutId id="2147483671" r:id="rId3"/>
    <p:sldLayoutId id="2147483662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4" r:id="rId10"/>
    <p:sldLayoutId id="2147483665" r:id="rId11"/>
    <p:sldLayoutId id="2147483661" r:id="rId12"/>
  </p:sldLayoutIdLst>
  <p:txStyles>
    <p:titleStyle>
      <a:lvl1pPr>
        <a:defRPr>
          <a:latin typeface="PF Handbook Pro" panose="02000506090000020004" pitchFamily="2" charset="0"/>
          <a:ea typeface="+mj-ea"/>
          <a:cs typeface="+mj-cs"/>
        </a:defRPr>
      </a:lvl1pPr>
    </p:titleStyle>
    <p:bodyStyle>
      <a:lvl1pPr marL="0">
        <a:defRPr b="0" i="0">
          <a:latin typeface="Arial (null)"/>
          <a:ea typeface="+mn-ea"/>
          <a:cs typeface="+mn-cs"/>
        </a:defRPr>
      </a:lvl1pPr>
      <a:lvl2pPr marL="457200">
        <a:defRPr b="0" i="0">
          <a:latin typeface="Arial (null)"/>
          <a:ea typeface="+mn-ea"/>
          <a:cs typeface="+mn-cs"/>
        </a:defRPr>
      </a:lvl2pPr>
      <a:lvl3pPr marL="914400">
        <a:defRPr b="0" i="0">
          <a:latin typeface="Arial (null)"/>
          <a:ea typeface="+mn-ea"/>
          <a:cs typeface="+mn-cs"/>
        </a:defRPr>
      </a:lvl3pPr>
      <a:lvl4pPr marL="1371600">
        <a:defRPr b="0" i="0">
          <a:latin typeface="Arial (null)"/>
          <a:ea typeface="+mn-ea"/>
          <a:cs typeface="+mn-cs"/>
        </a:defRPr>
      </a:lvl4pPr>
      <a:lvl5pPr marL="1828800">
        <a:defRPr b="0" i="0">
          <a:latin typeface="Arial (null)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biblioteka.lu.lv/" TargetMode="External"/><Relationship Id="rId3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669506" y="4206875"/>
            <a:ext cx="12707938" cy="563880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66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STUDIJU PROCESA ORGANIZĀCIJA LU BIZNESA, VADĪBAS UN EKONOMIKAS FAKULTĀTĒ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69506" y="8626475"/>
            <a:ext cx="1143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400" b="1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2020./ 2021.</a:t>
            </a:r>
            <a:r>
              <a:rPr lang="en-US" sz="4400" b="1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sz="4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44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777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v-LV" sz="8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STUDIJU PROCESA ORGANIZĀCIJA</a:t>
            </a:r>
          </a:p>
        </p:txBody>
      </p:sp>
    </p:spTree>
    <p:extLst>
      <p:ext uri="{BB962C8B-B14F-4D97-AF65-F5344CB8AC3E}">
        <p14:creationId xmlns:p14="http://schemas.microsoft.com/office/powerpoint/2010/main" val="1202344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83CAB07-C1FC-0345-B974-4008B6EC85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57044" y="1387475"/>
            <a:ext cx="14097000" cy="1647825"/>
          </a:xfrm>
        </p:spPr>
        <p:txBody>
          <a:bodyPr>
            <a:normAutofit/>
          </a:bodyPr>
          <a:lstStyle/>
          <a:p>
            <a:r>
              <a:rPr lang="lv-LV" sz="4800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STUDIJAS NOTIEK KLĀTIENĒ, IZŅEMOT DEKĀNA NORĀDĪJUMĀ APRAKSTĪTOS GADĪJUMUS!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927C199-54C7-AD4B-A1E2-C6BBFC08CC33}"/>
              </a:ext>
            </a:extLst>
          </p:cNvPr>
          <p:cNvSpPr txBox="1"/>
          <p:nvPr/>
        </p:nvSpPr>
        <p:spPr>
          <a:xfrm>
            <a:off x="1756728" y="3292475"/>
            <a:ext cx="11191716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Studijas klātienē notiek atbilstoši studiju plānam un nodarbību sarakstam:</a:t>
            </a:r>
          </a:p>
          <a:p>
            <a:endParaRPr lang="lv-LV" sz="3800" u="sng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lv-LV" sz="3800" dirty="0">
                <a:latin typeface="Arial Narrow" panose="020B0604020202020204" pitchFamily="34" charset="0"/>
                <a:cs typeface="Arial Narrow" panose="020B0604020202020204" pitchFamily="34" charset="0"/>
              </a:rPr>
              <a:t>grupās, kuras nav lielākas par </a:t>
            </a:r>
            <a:r>
              <a:rPr lang="lv-LV" sz="3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50 studentiem</a:t>
            </a:r>
            <a:r>
              <a:rPr lang="lv-LV" sz="3800" dirty="0">
                <a:latin typeface="Arial Narrow" panose="020B0604020202020204" pitchFamily="34" charset="0"/>
                <a:cs typeface="Arial Narrow" panose="020B0604020202020204" pitchFamily="34" charset="0"/>
              </a:rPr>
              <a:t>, auditorijās </a:t>
            </a:r>
            <a:r>
              <a:rPr lang="lv-LV" sz="3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nenodrošinot 2 m distanci </a:t>
            </a:r>
            <a:r>
              <a:rPr lang="lv-LV" sz="3800" dirty="0">
                <a:latin typeface="Arial Narrow" panose="020B0604020202020204" pitchFamily="34" charset="0"/>
                <a:cs typeface="Arial Narrow" panose="020B0604020202020204" pitchFamily="34" charset="0"/>
              </a:rPr>
              <a:t>starp studentiem</a:t>
            </a:r>
          </a:p>
          <a:p>
            <a:pPr marL="457200" indent="-457200">
              <a:buFont typeface="Wingdings" pitchFamily="2" charset="2"/>
              <a:buChar char="ü"/>
            </a:pPr>
            <a:endParaRPr lang="lv-LV" sz="3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lv-LV" sz="3800" dirty="0">
                <a:latin typeface="Arial Narrow" panose="020B0604020202020204" pitchFamily="34" charset="0"/>
                <a:cs typeface="Arial Narrow" panose="020B0604020202020204" pitchFamily="34" charset="0"/>
              </a:rPr>
              <a:t>grupās, kurās ir </a:t>
            </a:r>
            <a:r>
              <a:rPr lang="lv-LV" sz="3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vairāk par 50</a:t>
            </a:r>
            <a:r>
              <a:rPr lang="lv-LV" sz="3800" dirty="0">
                <a:latin typeface="Arial Narrow" panose="020B0604020202020204" pitchFamily="34" charset="0"/>
                <a:cs typeface="Arial Narrow" panose="020B0604020202020204" pitchFamily="34" charset="0"/>
              </a:rPr>
              <a:t>, bet </a:t>
            </a:r>
            <a:r>
              <a:rPr lang="lv-LV" sz="3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ne vairāk par 250 </a:t>
            </a:r>
            <a:r>
              <a:rPr lang="lv-LV" sz="3800" dirty="0">
                <a:latin typeface="Arial Narrow" panose="020B0604020202020204" pitchFamily="34" charset="0"/>
                <a:cs typeface="Arial Narrow" panose="020B0604020202020204" pitchFamily="34" charset="0"/>
              </a:rPr>
              <a:t>studentiem, auditorijās </a:t>
            </a:r>
            <a:r>
              <a:rPr lang="lv-LV" sz="3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nodrošinot 2 m distanci </a:t>
            </a:r>
            <a:r>
              <a:rPr lang="lv-LV" sz="3800" dirty="0">
                <a:latin typeface="Arial Narrow" panose="020B0604020202020204" pitchFamily="34" charset="0"/>
                <a:cs typeface="Arial Narrow" panose="020B0604020202020204" pitchFamily="34" charset="0"/>
              </a:rPr>
              <a:t>starp studentiem</a:t>
            </a:r>
          </a:p>
          <a:p>
            <a:pPr marL="457200" indent="-457200">
              <a:buFont typeface="Wingdings" pitchFamily="2" charset="2"/>
              <a:buChar char="ü"/>
            </a:pPr>
            <a:endParaRPr lang="lv-LV" sz="3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lv-LV" sz="3800" dirty="0">
                <a:latin typeface="Arial Narrow" panose="020B0604020202020204" pitchFamily="34" charset="0"/>
                <a:cs typeface="Arial Narrow" panose="020B0604020202020204" pitchFamily="34" charset="0"/>
              </a:rPr>
              <a:t>visās grupās </a:t>
            </a:r>
            <a:r>
              <a:rPr lang="lv-LV" sz="3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nodrošinot 2 m distanci starp studentiem un pasniedzēju </a:t>
            </a:r>
            <a:r>
              <a:rPr lang="lv-LV" sz="3800" dirty="0">
                <a:latin typeface="Arial Narrow" panose="020B0604020202020204" pitchFamily="34" charset="0"/>
                <a:cs typeface="Arial Narrow" panose="020B0604020202020204" pitchFamily="34" charset="0"/>
              </a:rPr>
              <a:t>(neaizņemot pirmo solu rindu)</a:t>
            </a:r>
            <a:endParaRPr lang="lv-LV" sz="3800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B51EB13D-47DE-414A-BA7B-533FD32E44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7"/>
          <a:stretch/>
        </p:blipFill>
        <p:spPr>
          <a:xfrm>
            <a:off x="13177044" y="3902075"/>
            <a:ext cx="57150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73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83CAB07-C1FC-0345-B974-4008B6EC85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0844" y="1235075"/>
            <a:ext cx="14097000" cy="1647825"/>
          </a:xfrm>
        </p:spPr>
        <p:txBody>
          <a:bodyPr>
            <a:normAutofit/>
          </a:bodyPr>
          <a:lstStyle/>
          <a:p>
            <a:r>
              <a:rPr lang="lv-LV" sz="4800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Nodrošināt studijas attālināti, atbilstoši nodarbību sarakstam!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927C199-54C7-AD4B-A1E2-C6BBFC08CC33}"/>
              </a:ext>
            </a:extLst>
          </p:cNvPr>
          <p:cNvSpPr txBox="1"/>
          <p:nvPr/>
        </p:nvSpPr>
        <p:spPr>
          <a:xfrm>
            <a:off x="1823244" y="3035300"/>
            <a:ext cx="10210800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lv-LV" sz="3600" dirty="0">
                <a:latin typeface="Arial Narrow" panose="020B0604020202020204" pitchFamily="34" charset="0"/>
                <a:cs typeface="Arial Narrow" panose="020B0604020202020204" pitchFamily="34" charset="0"/>
              </a:rPr>
              <a:t>studējošo grupām, kurās </a:t>
            </a:r>
            <a:r>
              <a:rPr lang="lv-LV" sz="3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vairāk nekā 50 % grupas studentu epidemioloģisko ierobežojumu dēļ nevar ierasties klātienē</a:t>
            </a:r>
          </a:p>
          <a:p>
            <a:pPr marL="457200" indent="-457200">
              <a:buFont typeface="Wingdings" pitchFamily="2" charset="2"/>
              <a:buChar char="ü"/>
            </a:pPr>
            <a:endParaRPr lang="lv-LV" sz="3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lv-LV" sz="3600" dirty="0">
                <a:latin typeface="Arial Narrow" panose="020B0604020202020204" pitchFamily="34" charset="0"/>
                <a:cs typeface="Arial Narrow" panose="020B0604020202020204" pitchFamily="34" charset="0"/>
              </a:rPr>
              <a:t>studējošo grupām, kuru </a:t>
            </a:r>
            <a:r>
              <a:rPr lang="lv-LV" sz="3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docētājs atrodas karantīnā, izolācijā vai </a:t>
            </a:r>
            <a:r>
              <a:rPr lang="lv-LV" sz="3600" b="1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pašizolācijā</a:t>
            </a:r>
            <a:endParaRPr lang="lv-LV" sz="36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lv-LV" sz="3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lv-LV" sz="3600" dirty="0">
                <a:latin typeface="Arial Narrow" panose="020B0604020202020204" pitchFamily="34" charset="0"/>
                <a:cs typeface="Arial Narrow" panose="020B0604020202020204" pitchFamily="34" charset="0"/>
              </a:rPr>
              <a:t>gadījumos, kad </a:t>
            </a:r>
            <a:r>
              <a:rPr lang="lv-LV" sz="3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viena nodarbība ir paredzēta attālināti, pārējās nodarbības tajā dienā tiek plānotas attālināti</a:t>
            </a:r>
          </a:p>
          <a:p>
            <a:pPr marL="457200" indent="-457200">
              <a:buFont typeface="Wingdings" pitchFamily="2" charset="2"/>
              <a:buChar char="ü"/>
            </a:pPr>
            <a:endParaRPr lang="lv-LV" sz="3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lv-LV" sz="3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studējošo grupām, kurās nodarbībā piedalās studējošie no dažādām studiju programmām vai studiju gadiem</a:t>
            </a:r>
            <a:r>
              <a:rPr lang="lv-LV" sz="3600" dirty="0">
                <a:latin typeface="Arial Narrow" panose="020B0604020202020204" pitchFamily="34" charset="0"/>
                <a:cs typeface="Arial Narrow" panose="020B0604020202020204" pitchFamily="34" charset="0"/>
              </a:rPr>
              <a:t> un klātienē nav iespējams nodrošināt distanci starp šīm studējošo grupām</a:t>
            </a:r>
            <a:endParaRPr lang="lv-LV" sz="3600" dirty="0"/>
          </a:p>
          <a:p>
            <a:endParaRPr lang="lv-LV" dirty="0"/>
          </a:p>
        </p:txBody>
      </p:sp>
      <p:pic>
        <p:nvPicPr>
          <p:cNvPr id="5" name="Picture 4" descr="A group of people standing in front of a computer&#10;&#10;Description automatically generated">
            <a:extLst>
              <a:ext uri="{FF2B5EF4-FFF2-40B4-BE49-F238E27FC236}">
                <a16:creationId xmlns="" xmlns:a16="http://schemas.microsoft.com/office/drawing/2014/main" id="{159F33F5-AF29-B64E-A927-C6B04FB514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4" r="5469"/>
          <a:stretch/>
        </p:blipFill>
        <p:spPr>
          <a:xfrm>
            <a:off x="12034044" y="3902075"/>
            <a:ext cx="7792342" cy="530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00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83CAB07-C1FC-0345-B974-4008B6EC85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33244" y="1768475"/>
            <a:ext cx="14097000" cy="1647825"/>
          </a:xfrm>
        </p:spPr>
        <p:txBody>
          <a:bodyPr>
            <a:normAutofit/>
          </a:bodyPr>
          <a:lstStyle/>
          <a:p>
            <a:r>
              <a:rPr lang="lv-LV" sz="4800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STUDENTU PIENĀKUMI: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2CBF287-0F24-0A40-B4D4-B73EDD60C299}"/>
              </a:ext>
            </a:extLst>
          </p:cNvPr>
          <p:cNvSpPr/>
          <p:nvPr/>
        </p:nvSpPr>
        <p:spPr>
          <a:xfrm>
            <a:off x="1442244" y="3432175"/>
            <a:ext cx="8610600" cy="114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lv-LV" sz="3200" dirty="0">
              <a:latin typeface="Arial Narrow" panose="020B0604020202020204" pitchFamily="34" charset="0"/>
              <a:ea typeface="Calibri" panose="020F0502020204030204" pitchFamily="34" charset="0"/>
              <a:cs typeface="Arial Narrow" panose="020B0604020202020204" pitchFamily="34" charset="0"/>
            </a:endParaRPr>
          </a:p>
          <a:p>
            <a:pPr marL="914400" lvl="1" indent="-4572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x-none" sz="3200" dirty="0">
              <a:effectLst/>
              <a:latin typeface="Arial Narrow" panose="020B0604020202020204" pitchFamily="34" charset="0"/>
              <a:ea typeface="Calibri" panose="020F0502020204030204" pitchFamily="34" charset="0"/>
              <a:cs typeface="Arial Narrow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4B59A0F-C4D0-E34D-AF2A-E9D5B1C31148}"/>
              </a:ext>
            </a:extLst>
          </p:cNvPr>
          <p:cNvSpPr/>
          <p:nvPr/>
        </p:nvSpPr>
        <p:spPr>
          <a:xfrm>
            <a:off x="1417638" y="3216275"/>
            <a:ext cx="9156700" cy="7390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lnSpc>
                <a:spcPct val="107000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lv-LV" sz="3600" b="1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Sekot līdzi LU un BVEF informācijai!</a:t>
            </a:r>
          </a:p>
          <a:p>
            <a:pPr marL="914400" lvl="1" indent="-457200" algn="just">
              <a:lnSpc>
                <a:spcPct val="107000"/>
              </a:lnSpc>
              <a:spcAft>
                <a:spcPts val="300"/>
              </a:spcAft>
              <a:buFont typeface="Wingdings" pitchFamily="2" charset="2"/>
              <a:buChar char="ü"/>
            </a:pPr>
            <a:endParaRPr lang="x-none" sz="3600" dirty="0">
              <a:latin typeface="Arial Narrow" panose="020B0604020202020204" pitchFamily="34" charset="0"/>
              <a:ea typeface="Calibri" panose="020F0502020204030204" pitchFamily="34" charset="0"/>
              <a:cs typeface="Arial Narrow" panose="020B0604020202020204" pitchFamily="34" charset="0"/>
            </a:endParaRPr>
          </a:p>
          <a:p>
            <a:pPr marL="914400" lvl="1" indent="-457200" algn="just">
              <a:lnSpc>
                <a:spcPct val="107000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lv-LV" sz="3600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Katru dienu pēc plkst.17.00 </a:t>
            </a:r>
            <a:r>
              <a:rPr lang="lv-LV" sz="3600" b="1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sekot līdzi BVEF nodarbību saraksta iespējamām izmaiņām</a:t>
            </a:r>
          </a:p>
          <a:p>
            <a:pPr lvl="1" algn="just">
              <a:lnSpc>
                <a:spcPct val="107000"/>
              </a:lnSpc>
              <a:spcAft>
                <a:spcPts val="300"/>
              </a:spcAft>
            </a:pPr>
            <a:endParaRPr lang="lv-LV" sz="3600" dirty="0">
              <a:latin typeface="Arial Narrow" panose="020B0604020202020204" pitchFamily="34" charset="0"/>
              <a:ea typeface="Calibri" panose="020F0502020204030204" pitchFamily="34" charset="0"/>
              <a:cs typeface="Arial Narrow" panose="020B0604020202020204" pitchFamily="34" charset="0"/>
            </a:endParaRPr>
          </a:p>
          <a:p>
            <a:pPr marL="914400" lvl="1" indent="-457200" algn="just">
              <a:lnSpc>
                <a:spcPct val="107000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lv-LV" sz="3600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I kursa bakalaura un maģistra studiju programmu studentiem </a:t>
            </a:r>
            <a:r>
              <a:rPr lang="lv-LV" sz="3600" b="1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piedalīties visos BVEF studējošajiem rīkotajos informatīvajos pasākumos</a:t>
            </a:r>
          </a:p>
          <a:p>
            <a:pPr marL="914400" lvl="1" indent="-457200" algn="just">
              <a:lnSpc>
                <a:spcPct val="107000"/>
              </a:lnSpc>
              <a:spcAft>
                <a:spcPts val="300"/>
              </a:spcAft>
              <a:buFont typeface="Wingdings" pitchFamily="2" charset="2"/>
              <a:buChar char="ü"/>
            </a:pPr>
            <a:endParaRPr lang="lv-LV" sz="3600" dirty="0">
              <a:latin typeface="Arial Narrow" panose="020B0604020202020204" pitchFamily="34" charset="0"/>
              <a:ea typeface="Calibri" panose="020F0502020204030204" pitchFamily="34" charset="0"/>
              <a:cs typeface="Arial Narrow" panose="020B0604020202020204" pitchFamily="34" charset="0"/>
            </a:endParaRPr>
          </a:p>
          <a:p>
            <a:pPr marL="914400" lvl="1" indent="-457200" algn="just">
              <a:lnSpc>
                <a:spcPct val="107000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lv-LV" sz="3600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Sekot BVEF telpu norādēm - </a:t>
            </a:r>
            <a:r>
              <a:rPr lang="lv-LV" sz="3600" b="1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prioritāri I kursa studentiem izmantot centrālās kāpnes</a:t>
            </a:r>
            <a:endParaRPr lang="x-none" sz="3600" b="1" dirty="0">
              <a:latin typeface="Arial Narrow" panose="020B0604020202020204" pitchFamily="34" charset="0"/>
              <a:ea typeface="Calibri" panose="020F0502020204030204" pitchFamily="34" charset="0"/>
              <a:cs typeface="Arial Narrow" panose="020B0604020202020204" pitchFamily="34" charset="0"/>
            </a:endParaRPr>
          </a:p>
        </p:txBody>
      </p:sp>
      <p:pic>
        <p:nvPicPr>
          <p:cNvPr id="7" name="Picture 6" descr="A group of people standing in front of a crowd&#10;&#10;Description automatically generated">
            <a:extLst>
              <a:ext uri="{FF2B5EF4-FFF2-40B4-BE49-F238E27FC236}">
                <a16:creationId xmlns="" xmlns:a16="http://schemas.microsoft.com/office/drawing/2014/main" id="{59E5F076-4118-B840-B0D6-001512C9A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432" y="3673475"/>
            <a:ext cx="9156700" cy="538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98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83CAB07-C1FC-0345-B974-4008B6EC85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33244" y="1768475"/>
            <a:ext cx="14097000" cy="1647825"/>
          </a:xfrm>
        </p:spPr>
        <p:txBody>
          <a:bodyPr>
            <a:normAutofit/>
          </a:bodyPr>
          <a:lstStyle/>
          <a:p>
            <a:r>
              <a:rPr lang="lv-LV" sz="4800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STUDENTU PIENĀKUMI: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2CBF287-0F24-0A40-B4D4-B73EDD60C299}"/>
              </a:ext>
            </a:extLst>
          </p:cNvPr>
          <p:cNvSpPr/>
          <p:nvPr/>
        </p:nvSpPr>
        <p:spPr>
          <a:xfrm>
            <a:off x="1442244" y="3432175"/>
            <a:ext cx="8610600" cy="114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lv-LV" sz="3200" dirty="0">
              <a:latin typeface="Arial Narrow" panose="020B0604020202020204" pitchFamily="34" charset="0"/>
              <a:ea typeface="Calibri" panose="020F0502020204030204" pitchFamily="34" charset="0"/>
              <a:cs typeface="Arial Narrow" panose="020B0604020202020204" pitchFamily="34" charset="0"/>
            </a:endParaRPr>
          </a:p>
          <a:p>
            <a:pPr marL="914400" lvl="1" indent="-4572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x-none" sz="3200" dirty="0">
              <a:effectLst/>
              <a:latin typeface="Arial Narrow" panose="020B0604020202020204" pitchFamily="34" charset="0"/>
              <a:ea typeface="Calibri" panose="020F0502020204030204" pitchFamily="34" charset="0"/>
              <a:cs typeface="Arial Narrow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F83F9BA-A1ED-D34A-9248-EFFB497B8018}"/>
              </a:ext>
            </a:extLst>
          </p:cNvPr>
          <p:cNvSpPr/>
          <p:nvPr/>
        </p:nvSpPr>
        <p:spPr>
          <a:xfrm>
            <a:off x="1242219" y="3416300"/>
            <a:ext cx="9010650" cy="7055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lnSpc>
                <a:spcPct val="107000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lv-LV" sz="3200" b="1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Visas auditorijas būs atvērtas</a:t>
            </a:r>
            <a:r>
              <a:rPr lang="lv-LV" sz="3200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, nodrošinot studentiem iespēju uzturēties auditorijās pirms lekcijām un arī lekciju starplaikos, izņemot datorklases</a:t>
            </a:r>
          </a:p>
          <a:p>
            <a:pPr marL="914400" lvl="1" indent="-457200" algn="just">
              <a:lnSpc>
                <a:spcPct val="107000"/>
              </a:lnSpc>
              <a:spcAft>
                <a:spcPts val="300"/>
              </a:spcAft>
              <a:buFont typeface="Wingdings" pitchFamily="2" charset="2"/>
              <a:buChar char="ü"/>
            </a:pPr>
            <a:endParaRPr lang="x-none" sz="3200" dirty="0">
              <a:latin typeface="Arial Narrow" panose="020B0604020202020204" pitchFamily="34" charset="0"/>
              <a:ea typeface="Calibri" panose="020F0502020204030204" pitchFamily="34" charset="0"/>
              <a:cs typeface="Arial Narrow" panose="020B0604020202020204" pitchFamily="34" charset="0"/>
            </a:endParaRPr>
          </a:p>
          <a:p>
            <a:pPr marL="914400" lvl="1" indent="-457200" algn="just">
              <a:lnSpc>
                <a:spcPct val="107000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lv-LV" sz="3200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Klātienes nodarbībās, kurās vienlaicīgi piedalās vairākas studējošo grupas, </a:t>
            </a:r>
            <a:r>
              <a:rPr lang="lv-LV" sz="3200" b="1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ieņemt vietas auditorijā atbilstoši plānotajam grupu sadalījumam un ievērojot divu metru distanci</a:t>
            </a:r>
          </a:p>
          <a:p>
            <a:pPr marL="914400" lvl="1" indent="-457200" algn="just">
              <a:lnSpc>
                <a:spcPct val="107000"/>
              </a:lnSpc>
              <a:spcAft>
                <a:spcPts val="300"/>
              </a:spcAft>
              <a:buFont typeface="Wingdings" pitchFamily="2" charset="2"/>
              <a:buChar char="ü"/>
            </a:pPr>
            <a:endParaRPr lang="lv-LV" sz="3200" dirty="0">
              <a:latin typeface="Arial Narrow" panose="020B0604020202020204" pitchFamily="34" charset="0"/>
              <a:ea typeface="Calibri" panose="020F0502020204030204" pitchFamily="34" charset="0"/>
              <a:cs typeface="Arial Narrow" panose="020B0604020202020204" pitchFamily="34" charset="0"/>
            </a:endParaRPr>
          </a:p>
          <a:p>
            <a:pPr marL="914400" lvl="1" indent="-457200" algn="just">
              <a:lnSpc>
                <a:spcPct val="107000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lv-LV" sz="3200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Studentiem, kuri nevar piedalīties studiju procesā, </a:t>
            </a:r>
            <a:r>
              <a:rPr lang="lv-LV" sz="3200" b="1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var tikt nodrošinātas studiju un pārbaudījumu individuālo plānu izveide un apstiprināšana</a:t>
            </a:r>
            <a:endParaRPr lang="x-none" sz="3200" b="1" dirty="0">
              <a:effectLst/>
              <a:latin typeface="Arial Narrow" panose="020B0604020202020204" pitchFamily="34" charset="0"/>
              <a:ea typeface="Calibri" panose="020F0502020204030204" pitchFamily="34" charset="0"/>
              <a:cs typeface="Arial Narrow" panose="020B0604020202020204" pitchFamily="34" charset="0"/>
            </a:endParaRPr>
          </a:p>
        </p:txBody>
      </p:sp>
      <p:pic>
        <p:nvPicPr>
          <p:cNvPr id="7" name="Picture 6" descr="A close up of a book&#10;&#10;Description automatically generated">
            <a:extLst>
              <a:ext uri="{FF2B5EF4-FFF2-40B4-BE49-F238E27FC236}">
                <a16:creationId xmlns="" xmlns:a16="http://schemas.microsoft.com/office/drawing/2014/main" id="{DCD96583-6ACB-C043-90E5-F056A421B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798" y="2911475"/>
            <a:ext cx="9014206" cy="733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34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v-LV" sz="8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AKADĒMISKAIS GODĪGUMS</a:t>
            </a:r>
          </a:p>
        </p:txBody>
      </p:sp>
    </p:spTree>
    <p:extLst>
      <p:ext uri="{BB962C8B-B14F-4D97-AF65-F5344CB8AC3E}">
        <p14:creationId xmlns:p14="http://schemas.microsoft.com/office/powerpoint/2010/main" val="2152219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3C518B17-E5E0-6541-A863-D466D878FE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x-none" sz="4800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AKADĒMISKĀ GODĪGUMA UN PLAĢIĀTISMA KONTROLE!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6CF27FC-0EF6-5340-A24A-42B034B009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91203" y="1927849"/>
            <a:ext cx="11458041" cy="8527425"/>
          </a:xfrm>
        </p:spPr>
        <p:txBody>
          <a:bodyPr/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lv-LV" sz="4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Docētāji studiju procesā veic nepārtrauktu akadēmiskā godīguma kontroli!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lv-LV" sz="4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Visi pārkāpumi tiek fiksēti un izskatīti BVEF vai LU līmenī sask. ar LU Akadēmiskās ētikas kodeksu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lv-LV" sz="4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Visiem LU mācībspēkiem ir pieejama plaģiātisma kontroles programma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lv-LV" sz="4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Plaģiātisma pārbaude ir obligāta:</a:t>
            </a:r>
          </a:p>
          <a:p>
            <a:pPr marL="742950" indent="-742950">
              <a:lnSpc>
                <a:spcPct val="150000"/>
              </a:lnSpc>
              <a:buAutoNum type="arabicParenR"/>
            </a:pPr>
            <a:r>
              <a:rPr lang="lv-LV" sz="4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Pirms noslēguma darba aizstāvēšanas</a:t>
            </a:r>
          </a:p>
          <a:p>
            <a:pPr marL="742950" indent="-742950">
              <a:lnSpc>
                <a:spcPct val="150000"/>
              </a:lnSpc>
              <a:buAutoNum type="arabicParenR"/>
            </a:pPr>
            <a:r>
              <a:rPr lang="lv-LV" sz="4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Pēc darba aizstāvēšanas, ja saņemta sūdzība</a:t>
            </a:r>
          </a:p>
          <a:p>
            <a:endParaRPr lang="x-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03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83CAB07-C1FC-0345-B974-4008B6EC85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33244" y="1768475"/>
            <a:ext cx="14097000" cy="1647825"/>
          </a:xfrm>
        </p:spPr>
        <p:txBody>
          <a:bodyPr>
            <a:normAutofit/>
          </a:bodyPr>
          <a:lstStyle/>
          <a:p>
            <a:r>
              <a:rPr lang="lv-LV" sz="4800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KOMUNIKĀCIJA UN ĒTIKA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2CBF287-0F24-0A40-B4D4-B73EDD60C299}"/>
              </a:ext>
            </a:extLst>
          </p:cNvPr>
          <p:cNvSpPr/>
          <p:nvPr/>
        </p:nvSpPr>
        <p:spPr>
          <a:xfrm>
            <a:off x="1442244" y="3432175"/>
            <a:ext cx="8610600" cy="114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lv-LV" sz="3200" dirty="0">
              <a:latin typeface="Arial Narrow" panose="020B0604020202020204" pitchFamily="34" charset="0"/>
              <a:ea typeface="Calibri" panose="020F0502020204030204" pitchFamily="34" charset="0"/>
              <a:cs typeface="Arial Narrow" panose="020B0604020202020204" pitchFamily="34" charset="0"/>
            </a:endParaRPr>
          </a:p>
          <a:p>
            <a:pPr marL="914400" lvl="1" indent="-4572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x-none" sz="3200" dirty="0">
              <a:effectLst/>
              <a:latin typeface="Arial Narrow" panose="020B0604020202020204" pitchFamily="34" charset="0"/>
              <a:ea typeface="Calibri" panose="020F0502020204030204" pitchFamily="34" charset="0"/>
              <a:cs typeface="Arial Narrow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69E0FDA-085D-9F48-B144-41E7712E40EE}"/>
              </a:ext>
            </a:extLst>
          </p:cNvPr>
          <p:cNvSpPr/>
          <p:nvPr/>
        </p:nvSpPr>
        <p:spPr>
          <a:xfrm>
            <a:off x="1670844" y="3300987"/>
            <a:ext cx="10052050" cy="82176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28700" lvl="1" indent="-571500">
              <a:buFont typeface="Wingdings" pitchFamily="2" charset="2"/>
              <a:buChar char="ü"/>
            </a:pPr>
            <a:r>
              <a:rPr lang="lv-LV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Būtiski ir saziņā izmantot LU e-pastus, kas mazina akadēmiskās ētikas problēmu rašanās iespējas un konfliktus vismaz daļā gadījumu</a:t>
            </a:r>
          </a:p>
          <a:p>
            <a:pPr marL="1028700" lvl="1" indent="-571500">
              <a:buFont typeface="Wingdings" pitchFamily="2" charset="2"/>
              <a:buChar char="ü"/>
            </a:pPr>
            <a:endParaRPr lang="lv-LV" sz="4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1028700" lvl="1" indent="-571500">
              <a:buFont typeface="Wingdings" pitchFamily="2" charset="2"/>
              <a:buChar char="ü"/>
            </a:pPr>
            <a:r>
              <a:rPr lang="lv-LV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Akadēmiskā ētika jāievēro arī sociālo tīklu komunikācijā - LU Akadēmiskās ētikas komisija gatavo vadlīnijas sociālo tīklu lietošanai!</a:t>
            </a:r>
          </a:p>
          <a:p>
            <a:pPr lvl="1"/>
            <a:endParaRPr lang="lv-LV" sz="4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lvl="1"/>
            <a:endParaRPr lang="lv-LV" sz="44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lv-LV" sz="4400" dirty="0"/>
          </a:p>
        </p:txBody>
      </p:sp>
      <p:pic>
        <p:nvPicPr>
          <p:cNvPr id="6" name="Picture 5" descr="A close up of a card&#10;&#10;Description automatically generated">
            <a:extLst>
              <a:ext uri="{FF2B5EF4-FFF2-40B4-BE49-F238E27FC236}">
                <a16:creationId xmlns="" xmlns:a16="http://schemas.microsoft.com/office/drawing/2014/main" id="{759DA4E7-D587-FE41-9DC0-8574760A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2147" y="3300987"/>
            <a:ext cx="8260383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7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v-LV" sz="8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PALDIES!</a:t>
            </a:r>
          </a:p>
        </p:txBody>
      </p:sp>
    </p:spTree>
    <p:extLst>
      <p:ext uri="{BB962C8B-B14F-4D97-AF65-F5344CB8AC3E}">
        <p14:creationId xmlns:p14="http://schemas.microsoft.com/office/powerpoint/2010/main" val="1342227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v-LV" sz="8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EPIDEMIOLOĢISKIE NOTEIKUMI</a:t>
            </a:r>
          </a:p>
        </p:txBody>
      </p:sp>
    </p:spTree>
    <p:extLst>
      <p:ext uri="{BB962C8B-B14F-4D97-AF65-F5344CB8AC3E}">
        <p14:creationId xmlns:p14="http://schemas.microsoft.com/office/powerpoint/2010/main" val="963586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04792F2C-D0C0-9F42-A2E0-167FAB3B64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8044" y="1768475"/>
            <a:ext cx="13716000" cy="1647825"/>
          </a:xfrm>
        </p:spPr>
        <p:txBody>
          <a:bodyPr>
            <a:normAutofit/>
          </a:bodyPr>
          <a:lstStyle/>
          <a:p>
            <a:r>
              <a:rPr lang="x-none" sz="4800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STINGRI JĀIEVĒRO LU NOTEIKTĀ KĀRTĪBA!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025AF99-770F-064E-872A-B6C84B206183}"/>
              </a:ext>
            </a:extLst>
          </p:cNvPr>
          <p:cNvSpPr/>
          <p:nvPr/>
        </p:nvSpPr>
        <p:spPr>
          <a:xfrm>
            <a:off x="1213644" y="3601761"/>
            <a:ext cx="10210800" cy="6698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lnSpc>
                <a:spcPct val="107000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lv-LV" sz="4000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Latvijas Universitātes 14.08.2020 rīkojumu Nr. 1/320 “Par epidemioloģiskās drošības pasākumiem Covid-19 izplatības laikā”</a:t>
            </a:r>
          </a:p>
          <a:p>
            <a:pPr lvl="1" algn="just">
              <a:lnSpc>
                <a:spcPct val="107000"/>
              </a:lnSpc>
              <a:spcAft>
                <a:spcPts val="300"/>
              </a:spcAft>
            </a:pPr>
            <a:endParaRPr lang="x-none" sz="4000" dirty="0">
              <a:latin typeface="Arial Narrow" panose="020B0604020202020204" pitchFamily="34" charset="0"/>
              <a:ea typeface="Calibri" panose="020F0502020204030204" pitchFamily="34" charset="0"/>
              <a:cs typeface="Arial Narrow" panose="020B0604020202020204" pitchFamily="34" charset="0"/>
            </a:endParaRPr>
          </a:p>
          <a:p>
            <a:pPr marL="914400" lvl="1" indent="-457200" algn="just">
              <a:lnSpc>
                <a:spcPct val="107000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lv-LV" sz="4000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Latvijas Universitātes 17.08.2020 rīkojumu Nr. 1/321 “Par rīcības plānu paaugstināta Covid-19 apdraudējuma gadījumā”</a:t>
            </a:r>
          </a:p>
          <a:p>
            <a:pPr marL="914400" lvl="1" indent="-457200" algn="just">
              <a:lnSpc>
                <a:spcPct val="107000"/>
              </a:lnSpc>
              <a:spcAft>
                <a:spcPts val="300"/>
              </a:spcAft>
              <a:buFont typeface="Wingdings" pitchFamily="2" charset="2"/>
              <a:buChar char="ü"/>
            </a:pPr>
            <a:endParaRPr lang="lv-LV" sz="4000" dirty="0">
              <a:latin typeface="Arial Narrow" panose="020B0604020202020204" pitchFamily="34" charset="0"/>
              <a:ea typeface="Calibri" panose="020F0502020204030204" pitchFamily="34" charset="0"/>
              <a:cs typeface="Arial Narrow" panose="020B0604020202020204" pitchFamily="34" charset="0"/>
            </a:endParaRPr>
          </a:p>
          <a:p>
            <a:pPr marL="914400" lvl="1" indent="-457200" algn="just">
              <a:lnSpc>
                <a:spcPct val="107000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lv-LV" sz="4000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LU BVEF Dekāna norādījumi</a:t>
            </a:r>
          </a:p>
          <a:p>
            <a:pPr lvl="1" algn="just">
              <a:lnSpc>
                <a:spcPct val="107000"/>
              </a:lnSpc>
              <a:spcAft>
                <a:spcPts val="300"/>
              </a:spcAft>
            </a:pPr>
            <a:endParaRPr lang="x-none" sz="3200" b="1" dirty="0">
              <a:solidFill>
                <a:srgbClr val="002060"/>
              </a:solidFill>
              <a:latin typeface="Arial Narrow" panose="020B0604020202020204" pitchFamily="34" charset="0"/>
              <a:ea typeface="Calibri" panose="020F0502020204030204" pitchFamily="34" charset="0"/>
              <a:cs typeface="Arial Narrow" panose="020B0604020202020204" pitchFamily="34" charset="0"/>
            </a:endParaRPr>
          </a:p>
        </p:txBody>
      </p:sp>
      <p:pic>
        <p:nvPicPr>
          <p:cNvPr id="6" name="Picture 5" descr="A close up of a cake&#10;&#10;Description automatically generated">
            <a:extLst>
              <a:ext uri="{FF2B5EF4-FFF2-40B4-BE49-F238E27FC236}">
                <a16:creationId xmlns="" xmlns:a16="http://schemas.microsoft.com/office/drawing/2014/main" id="{5A61FC21-792D-C549-A4E6-85783F1CA9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3" r="14754"/>
          <a:stretch/>
        </p:blipFill>
        <p:spPr>
          <a:xfrm>
            <a:off x="12186444" y="3416299"/>
            <a:ext cx="7864948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9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04792F2C-D0C0-9F42-A2E0-167FAB3B64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8044" y="1492250"/>
            <a:ext cx="13716000" cy="1647825"/>
          </a:xfrm>
        </p:spPr>
        <p:txBody>
          <a:bodyPr>
            <a:normAutofit/>
          </a:bodyPr>
          <a:lstStyle/>
          <a:p>
            <a:r>
              <a:rPr lang="x-none" sz="4800" b="1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JĀNĒSĀ LĪDZI LU STUDENTA APLIECĪBA! </a:t>
            </a:r>
            <a:endParaRPr lang="x-none" sz="4800" b="1" dirty="0">
              <a:solidFill>
                <a:srgbClr val="00206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5" name="Picture 4" descr="A picture containing book, sitting&#10;&#10;Description automatically generated">
            <a:extLst>
              <a:ext uri="{FF2B5EF4-FFF2-40B4-BE49-F238E27FC236}">
                <a16:creationId xmlns="" xmlns:a16="http://schemas.microsoft.com/office/drawing/2014/main" id="{46AA1444-0D4F-E344-8127-0DC9C3CB2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544" y="3292475"/>
            <a:ext cx="10744200" cy="716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4FF49CE-F630-6F4E-BDFF-AECABF3E06AC}"/>
              </a:ext>
            </a:extLst>
          </p:cNvPr>
          <p:cNvSpPr/>
          <p:nvPr/>
        </p:nvSpPr>
        <p:spPr>
          <a:xfrm>
            <a:off x="1594644" y="3292475"/>
            <a:ext cx="7086600" cy="6046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lnSpc>
                <a:spcPct val="107000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lv-LV" sz="4000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LU BVEF ēkā pastāvīgi būs divi dežuranti, kas izlases kārtā pārbaudīs cilvēku identitāti, nepieciešamības gadījumā veiks arī ķermeņa temperatūras mērīšanu</a:t>
            </a:r>
          </a:p>
          <a:p>
            <a:pPr marL="914400" lvl="1" indent="-457200" algn="just">
              <a:lnSpc>
                <a:spcPct val="107000"/>
              </a:lnSpc>
              <a:spcAft>
                <a:spcPts val="300"/>
              </a:spcAft>
              <a:buFont typeface="Wingdings" pitchFamily="2" charset="2"/>
              <a:buChar char="ü"/>
            </a:pPr>
            <a:endParaRPr lang="lv-LV" sz="4000" dirty="0">
              <a:latin typeface="Arial Narrow" panose="020B0604020202020204" pitchFamily="34" charset="0"/>
              <a:ea typeface="Calibri" panose="020F0502020204030204" pitchFamily="34" charset="0"/>
              <a:cs typeface="Arial Narrow" panose="020B0604020202020204" pitchFamily="34" charset="0"/>
            </a:endParaRPr>
          </a:p>
          <a:p>
            <a:pPr marL="914400" lvl="1" indent="-457200" algn="just">
              <a:lnSpc>
                <a:spcPct val="107000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lv-LV" sz="4000" b="1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Neaizmirsti pagarināt savu studenta apliecību!</a:t>
            </a:r>
            <a:r>
              <a:rPr lang="lv-LV" sz="4000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 </a:t>
            </a:r>
            <a:endParaRPr lang="x-none" sz="4000" dirty="0">
              <a:latin typeface="Arial Narrow" panose="020B0604020202020204" pitchFamily="34" charset="0"/>
              <a:ea typeface="Calibri" panose="020F050202020403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050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F7D2FE9-2EDB-274E-809F-3F78DAB3F3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85644" y="1158875"/>
            <a:ext cx="13335000" cy="1647825"/>
          </a:xfrm>
        </p:spPr>
        <p:txBody>
          <a:bodyPr>
            <a:noAutofit/>
          </a:bodyPr>
          <a:lstStyle/>
          <a:p>
            <a:r>
              <a:rPr lang="x-none" sz="4800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BVEF IR PIEEJAMI ROKU UN VIRSMU DEZINFEKCIJAS LĪDZEKĻI! DOCĒTĀJIEM UN DARBINIEKIEM TIEK NODROŠINĀTI SEJAS VAIROGI VAI MASKAS!</a:t>
            </a:r>
          </a:p>
        </p:txBody>
      </p:sp>
      <p:pic>
        <p:nvPicPr>
          <p:cNvPr id="5" name="Picture 4" descr="A picture containing person, indoor, person, holding&#10;&#10;Description automatically generated">
            <a:extLst>
              <a:ext uri="{FF2B5EF4-FFF2-40B4-BE49-F238E27FC236}">
                <a16:creationId xmlns="" xmlns:a16="http://schemas.microsoft.com/office/drawing/2014/main" id="{23FD7A89-8486-DF47-95F5-7C3BF4A0E3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00"/>
          <a:stretch/>
        </p:blipFill>
        <p:spPr>
          <a:xfrm>
            <a:off x="1647475" y="3521075"/>
            <a:ext cx="8885938" cy="6942138"/>
          </a:xfrm>
          <a:prstGeom prst="rect">
            <a:avLst/>
          </a:prstGeom>
        </p:spPr>
      </p:pic>
      <p:pic>
        <p:nvPicPr>
          <p:cNvPr id="7" name="Picture 6" descr="A picture containing sitting, table, small, pair&#10;&#10;Description automatically generated">
            <a:extLst>
              <a:ext uri="{FF2B5EF4-FFF2-40B4-BE49-F238E27FC236}">
                <a16:creationId xmlns="" xmlns:a16="http://schemas.microsoft.com/office/drawing/2014/main" id="{CD2FEBEB-483D-F241-9B51-161A91882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044" y="3521075"/>
            <a:ext cx="6947472" cy="69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46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04792F2C-D0C0-9F42-A2E0-167FAB3B64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8044" y="1768475"/>
            <a:ext cx="13716000" cy="1647825"/>
          </a:xfrm>
        </p:spPr>
        <p:txBody>
          <a:bodyPr>
            <a:normAutofit/>
          </a:bodyPr>
          <a:lstStyle/>
          <a:p>
            <a:r>
              <a:rPr lang="x-none" sz="4800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SARGI SEVI UN CITUS!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025AF99-770F-064E-872A-B6C84B206183}"/>
              </a:ext>
            </a:extLst>
          </p:cNvPr>
          <p:cNvSpPr/>
          <p:nvPr/>
        </p:nvSpPr>
        <p:spPr>
          <a:xfrm>
            <a:off x="1137444" y="3014789"/>
            <a:ext cx="17530814" cy="2495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 algn="just">
              <a:lnSpc>
                <a:spcPct val="107000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lv-LV" sz="3600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Ja ir paaugstināta temperatūra un parādās Covid-19 raksturīgās pazīmes, studentam ir nekavējoties jāinformē nodarbības pasniedzēju vai Studiju informācijas centra metodiķi!</a:t>
            </a:r>
          </a:p>
          <a:p>
            <a:pPr marL="914400" lvl="1" indent="-457200" algn="just">
              <a:lnSpc>
                <a:spcPct val="107000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lv-LV" sz="3600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Jāatstāj BVEF telpas un jāsazinās ar ģimenes ārstu, lai veiktu veselības pārbaudi!</a:t>
            </a:r>
          </a:p>
          <a:p>
            <a:pPr marL="914400" lvl="1" indent="-457200" algn="just">
              <a:lnSpc>
                <a:spcPct val="107000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lv-LV" sz="3600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Atgriezties BVEF telpās ir atļauts tikai uzrādot ārsta izziņu vai Covid-19 testa negatīvu rezultātu!</a:t>
            </a:r>
            <a:endParaRPr lang="lv-LV" sz="3600" dirty="0">
              <a:effectLst/>
              <a:latin typeface="Arial Narrow" panose="020B0604020202020204" pitchFamily="34" charset="0"/>
              <a:ea typeface="Calibri" panose="020F0502020204030204" pitchFamily="34" charset="0"/>
              <a:cs typeface="Arial Narrow" panose="020B0604020202020204" pitchFamily="34" charset="0"/>
            </a:endParaRPr>
          </a:p>
        </p:txBody>
      </p:sp>
      <p:pic>
        <p:nvPicPr>
          <p:cNvPr id="5" name="Picture 4" descr="A picture containing holding, person, table, person&#10;&#10;Description automatically generated">
            <a:extLst>
              <a:ext uri="{FF2B5EF4-FFF2-40B4-BE49-F238E27FC236}">
                <a16:creationId xmlns="" xmlns:a16="http://schemas.microsoft.com/office/drawing/2014/main" id="{71454017-CA14-0F4F-90EB-1848E00655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6" b="11427"/>
          <a:stretch/>
        </p:blipFill>
        <p:spPr>
          <a:xfrm>
            <a:off x="1823244" y="5799327"/>
            <a:ext cx="1718980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80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04792F2C-D0C0-9F42-A2E0-167FAB3B64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8044" y="1768475"/>
            <a:ext cx="13716000" cy="1647825"/>
          </a:xfrm>
        </p:spPr>
        <p:txBody>
          <a:bodyPr>
            <a:normAutofit/>
          </a:bodyPr>
          <a:lstStyle/>
          <a:p>
            <a:r>
              <a:rPr lang="x-none" sz="4800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STUDIJU VIDES IZMAIŅAS!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025AF99-770F-064E-872A-B6C84B206183}"/>
              </a:ext>
            </a:extLst>
          </p:cNvPr>
          <p:cNvSpPr/>
          <p:nvPr/>
        </p:nvSpPr>
        <p:spPr>
          <a:xfrm>
            <a:off x="1099344" y="3292475"/>
            <a:ext cx="9639300" cy="7782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lnSpc>
                <a:spcPct val="107000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x-none" sz="3800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Seko līdzi BVEF bibliotēkas darbalaikiem </a:t>
            </a:r>
            <a:r>
              <a:rPr lang="x-none" sz="3800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  <a:hlinkClick r:id="rId2"/>
              </a:rPr>
              <a:t>www.biblioteka.lu.lv</a:t>
            </a:r>
            <a:r>
              <a:rPr lang="x-none" sz="3800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. Maksimāli izmanto elektroniski pieejamos resursus. </a:t>
            </a:r>
            <a:r>
              <a:rPr lang="x-none" sz="3800" b="1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Ņem vērā, ka arī grāmatām tiek noteikta karantīna</a:t>
            </a:r>
            <a:r>
              <a:rPr lang="x-none" sz="3800" b="1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! </a:t>
            </a:r>
          </a:p>
          <a:p>
            <a:pPr lvl="1" algn="just">
              <a:lnSpc>
                <a:spcPct val="107000"/>
              </a:lnSpc>
              <a:spcAft>
                <a:spcPts val="300"/>
              </a:spcAft>
            </a:pPr>
            <a:endParaRPr lang="x-none" sz="3800" b="1">
              <a:latin typeface="Arial Narrow" panose="020B0604020202020204" pitchFamily="34" charset="0"/>
              <a:ea typeface="Calibri" panose="020F0502020204030204" pitchFamily="34" charset="0"/>
              <a:cs typeface="Arial Narrow" panose="020B0604020202020204" pitchFamily="34" charset="0"/>
            </a:endParaRPr>
          </a:p>
          <a:p>
            <a:pPr marL="914400" lvl="1" indent="-457200" algn="just">
              <a:lnSpc>
                <a:spcPct val="107000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x-none" sz="380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BVEF </a:t>
            </a:r>
            <a:r>
              <a:rPr lang="x-none" sz="3800" b="1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ēdnīca darbosies </a:t>
            </a:r>
            <a:r>
              <a:rPr lang="x-none" sz="380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kā ierasts</a:t>
            </a:r>
            <a:r>
              <a:rPr lang="lv-LV" sz="3800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, bet </a:t>
            </a:r>
            <a:r>
              <a:rPr lang="x-none" sz="3800" b="1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garderobe nedarbosies</a:t>
            </a:r>
            <a:r>
              <a:rPr lang="lv-LV" sz="3800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!</a:t>
            </a:r>
          </a:p>
          <a:p>
            <a:pPr marL="914400" lvl="1" indent="-457200" algn="just">
              <a:lnSpc>
                <a:spcPct val="107000"/>
              </a:lnSpc>
              <a:spcAft>
                <a:spcPts val="300"/>
              </a:spcAft>
              <a:buFont typeface="Wingdings" pitchFamily="2" charset="2"/>
              <a:buChar char="ü"/>
            </a:pPr>
            <a:endParaRPr lang="x-none" sz="3800" b="1" dirty="0">
              <a:latin typeface="Arial Narrow" panose="020B0604020202020204" pitchFamily="34" charset="0"/>
              <a:ea typeface="Calibri" panose="020F0502020204030204" pitchFamily="34" charset="0"/>
              <a:cs typeface="Arial Narrow" panose="020B0604020202020204" pitchFamily="34" charset="0"/>
            </a:endParaRPr>
          </a:p>
          <a:p>
            <a:pPr marL="914400" lvl="1" indent="-457200" algn="just">
              <a:lnSpc>
                <a:spcPct val="107000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x-none" sz="3800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Visas BVEF auditorijas būs atvērtas. </a:t>
            </a:r>
            <a:r>
              <a:rPr lang="x-none" sz="3800" b="1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Par </a:t>
            </a:r>
            <a:r>
              <a:rPr lang="x-none" sz="3800" b="1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privāto mantu drošību atbild katrs pats! </a:t>
            </a:r>
          </a:p>
          <a:p>
            <a:pPr marL="914400" lvl="1" indent="-457200" algn="just">
              <a:lnSpc>
                <a:spcPct val="107000"/>
              </a:lnSpc>
              <a:spcAft>
                <a:spcPts val="300"/>
              </a:spcAft>
              <a:buFont typeface="Wingdings" pitchFamily="2" charset="2"/>
              <a:buChar char="ü"/>
            </a:pPr>
            <a:endParaRPr lang="x-none" sz="3800" b="1" dirty="0">
              <a:latin typeface="Arial Narrow" panose="020B0604020202020204" pitchFamily="34" charset="0"/>
              <a:ea typeface="Calibri" panose="020F0502020204030204" pitchFamily="34" charset="0"/>
              <a:cs typeface="Arial Narrow" panose="020B0604020202020204" pitchFamily="34" charset="0"/>
            </a:endParaRPr>
          </a:p>
          <a:p>
            <a:pPr marL="914400" lvl="1" indent="-457200" algn="just">
              <a:lnSpc>
                <a:spcPct val="107000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x-none" sz="3800" b="1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BVEF studentu atpūtas vietas ir slēgtas!</a:t>
            </a:r>
          </a:p>
        </p:txBody>
      </p:sp>
      <p:pic>
        <p:nvPicPr>
          <p:cNvPr id="5" name="Picture 4" descr="A person wearing a costume&#10;&#10;Description automatically generated">
            <a:extLst>
              <a:ext uri="{FF2B5EF4-FFF2-40B4-BE49-F238E27FC236}">
                <a16:creationId xmlns="" xmlns:a16="http://schemas.microsoft.com/office/drawing/2014/main" id="{2FDE0C09-7DB7-B64F-AD8D-DFB5CAAF7E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r="3999"/>
          <a:stretch/>
        </p:blipFill>
        <p:spPr>
          <a:xfrm>
            <a:off x="10995396" y="3417147"/>
            <a:ext cx="9098110" cy="612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04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38967A11-6B63-E04E-B541-2513F51D3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69" y="777875"/>
            <a:ext cx="9312275" cy="9312275"/>
          </a:xfrm>
          <a:prstGeom prst="rect">
            <a:avLst/>
          </a:prstGeom>
        </p:spPr>
      </p:pic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="" xmlns:a16="http://schemas.microsoft.com/office/drawing/2014/main" id="{AF2F88D2-6F19-AC46-A9F6-135ECF904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44" y="777874"/>
            <a:ext cx="9312275" cy="931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93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F4B871A9-5D63-8945-B489-D79001925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44" y="0"/>
            <a:ext cx="16002000" cy="1130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22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PF Handbook Pro"/>
        <a:ea typeface=""/>
        <a:cs typeface=""/>
      </a:majorFont>
      <a:minorFont>
        <a:latin typeface="PF Handbook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</TotalTime>
  <Words>594</Words>
  <Application>Microsoft Macintosh PowerPoint</Application>
  <PresentationFormat>Custom</PresentationFormat>
  <Paragraphs>76</Paragraphs>
  <Slides>18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 (null)</vt:lpstr>
      <vt:lpstr>Arial Narrow</vt:lpstr>
      <vt:lpstr>Calibri</vt:lpstr>
      <vt:lpstr>PF Handbook Pro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EDIS NOBIS EXCEATIAE  PORPORUM DERIT</dc:title>
  <dc:creator>Sergey</dc:creator>
  <cp:lastModifiedBy>Microsoft Office User</cp:lastModifiedBy>
  <cp:revision>208</cp:revision>
  <dcterms:created xsi:type="dcterms:W3CDTF">2018-05-23T10:57:02Z</dcterms:created>
  <dcterms:modified xsi:type="dcterms:W3CDTF">2020-09-09T09:36:35Z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2018-05-10T00:00:00Z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2018-05-23T00:00:00Z</vt:filetime>
  </property>
</Properties>
</file>