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9" r:id="rId2"/>
    <p:sldId id="321" r:id="rId3"/>
    <p:sldId id="322" r:id="rId4"/>
    <p:sldId id="290" r:id="rId5"/>
    <p:sldId id="318" r:id="rId6"/>
    <p:sldId id="291" r:id="rId7"/>
    <p:sldId id="284" r:id="rId8"/>
    <p:sldId id="314" r:id="rId9"/>
    <p:sldId id="313" r:id="rId10"/>
    <p:sldId id="319" r:id="rId11"/>
    <p:sldId id="320" r:id="rId12"/>
    <p:sldId id="315" r:id="rId13"/>
    <p:sldId id="312" r:id="rId14"/>
    <p:sldId id="288" r:id="rId15"/>
  </p:sldIdLst>
  <p:sldSz cx="20105688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8" userDrawn="1">
          <p15:clr>
            <a:srgbClr val="A4A3A4"/>
          </p15:clr>
        </p15:guide>
        <p15:guide id="2" pos="37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45" autoAdjust="0"/>
  </p:normalViewPr>
  <p:slideViewPr>
    <p:cSldViewPr>
      <p:cViewPr varScale="1">
        <p:scale>
          <a:sx n="39" d="100"/>
          <a:sy n="39" d="100"/>
        </p:scale>
        <p:origin x="760" y="52"/>
      </p:cViewPr>
      <p:guideLst>
        <p:guide orient="horz" pos="1258"/>
        <p:guide pos="37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B457D-1FD7-4999-990C-8EBF61B3321C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D0A03-7A96-48F0-88E2-5167137E9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7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50" b="0" i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84" y="2601151"/>
            <a:ext cx="874597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4429" y="2601151"/>
            <a:ext cx="8745975" cy="654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1589" y="794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105688" cy="11307763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36761" y="718526"/>
            <a:ext cx="9533010" cy="3269274"/>
          </a:xfrm>
        </p:spPr>
        <p:txBody>
          <a:bodyPr>
            <a:normAutofit/>
          </a:bodyPr>
          <a:lstStyle>
            <a:lvl1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1pPr>
            <a:lvl2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2pPr>
            <a:lvl3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3pPr>
            <a:lvl4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4pPr>
            <a:lvl5pPr>
              <a:lnSpc>
                <a:spcPct val="76000"/>
              </a:lnSpc>
              <a:defRPr sz="4250" b="1" spc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044" y="9007475"/>
            <a:ext cx="1676400" cy="16458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472444" y="7712075"/>
            <a:ext cx="4038600" cy="31242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42244" y="1387474"/>
            <a:ext cx="10640670" cy="8275793"/>
          </a:xfrm>
        </p:spPr>
        <p:txBody>
          <a:bodyPr numCol="2" spcCol="180000">
            <a:noAutofit/>
          </a:bodyPr>
          <a:lstStyle>
            <a:lvl1pPr>
              <a:defRPr sz="1950" b="1"/>
            </a:lvl1pPr>
            <a:lvl2pPr>
              <a:defRPr sz="1950" b="1"/>
            </a:lvl2pPr>
            <a:lvl3pPr>
              <a:defRPr sz="1950" b="1"/>
            </a:lvl3pPr>
            <a:lvl4pPr>
              <a:defRPr sz="1950" b="1"/>
            </a:lvl4pPr>
            <a:lvl5pPr>
              <a:defRPr sz="1950"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380" y="1158875"/>
            <a:ext cx="3387664" cy="11448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298818" y="1"/>
            <a:ext cx="6806565" cy="11308715"/>
          </a:xfrm>
          <a:custGeom>
            <a:avLst/>
            <a:gdLst/>
            <a:ahLst/>
            <a:cxnLst/>
            <a:rect l="l" t="t" r="r" b="b"/>
            <a:pathLst>
              <a:path w="6806565" h="11308715">
                <a:moveTo>
                  <a:pt x="0" y="11308556"/>
                </a:moveTo>
                <a:lnTo>
                  <a:pt x="6806075" y="11308556"/>
                </a:lnTo>
                <a:lnTo>
                  <a:pt x="6806075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396244" y="1387475"/>
            <a:ext cx="4572000" cy="6228724"/>
          </a:xfrm>
        </p:spPr>
        <p:txBody>
          <a:bodyPr numCol="1" spcCol="180000">
            <a:noAutofit/>
          </a:bodyPr>
          <a:lstStyle>
            <a:lvl1pPr algn="l">
              <a:defRPr sz="1950" b="0">
                <a:solidFill>
                  <a:schemeClr val="bg1"/>
                </a:solidFill>
              </a:defRPr>
            </a:lvl1pPr>
            <a:lvl2pPr algn="l">
              <a:defRPr sz="1950" b="0">
                <a:solidFill>
                  <a:schemeClr val="bg1"/>
                </a:solidFill>
              </a:defRPr>
            </a:lvl2pPr>
            <a:lvl3pPr algn="l">
              <a:defRPr sz="1950" b="0">
                <a:solidFill>
                  <a:schemeClr val="bg1"/>
                </a:solidFill>
              </a:defRPr>
            </a:lvl3pPr>
            <a:lvl4pPr algn="l">
              <a:defRPr sz="1950" b="0">
                <a:solidFill>
                  <a:schemeClr val="bg1"/>
                </a:solidFill>
              </a:defRPr>
            </a:lvl4pPr>
            <a:lvl5pPr algn="l">
              <a:defRPr sz="19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71625" y="1570038"/>
            <a:ext cx="6215063" cy="414337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027988" y="1570038"/>
            <a:ext cx="4051300" cy="55086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1571625" y="5989638"/>
            <a:ext cx="6203950" cy="3748087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/>
          </p:nvPr>
        </p:nvSpPr>
        <p:spPr>
          <a:xfrm>
            <a:off x="8027988" y="7288213"/>
            <a:ext cx="4038600" cy="2449512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8244" y="9737725"/>
            <a:ext cx="3352800" cy="1126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224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 hasCustomPrompt="1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0" i="0" baseline="0">
                <a:solidFill>
                  <a:srgbClr val="ACC0C6"/>
                </a:solidFill>
                <a:latin typeface="Arial (null)"/>
                <a:cs typeface="Arial (null)"/>
              </a:defRPr>
            </a:lvl1pPr>
          </a:lstStyle>
          <a:p>
            <a:r>
              <a:rPr lang="lt-LT" kern="0" spc="-150" dirty="0">
                <a:latin typeface="PF Handbook Pro" panose="02000506090000020004" pitchFamily="2" charset="0"/>
              </a:rPr>
              <a:t>Click to add text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878" y="2682875"/>
            <a:ext cx="4191000" cy="14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47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766344" y="5121275"/>
            <a:ext cx="8991600" cy="3886200"/>
          </a:xfrm>
        </p:spPr>
        <p:txBody>
          <a:bodyPr>
            <a:noAutofit/>
          </a:bodyPr>
          <a:lstStyle>
            <a:lvl1pPr>
              <a:defRPr sz="2600" b="0" i="0" baseline="0">
                <a:latin typeface="Arial (null)"/>
              </a:defRPr>
            </a:lvl1pPr>
            <a:lvl2pPr>
              <a:defRPr sz="2600" b="0" i="0" baseline="0">
                <a:latin typeface="Arial (null)"/>
              </a:defRPr>
            </a:lvl2pPr>
            <a:lvl3pPr>
              <a:defRPr sz="2600" b="0" i="0" baseline="0">
                <a:latin typeface="Arial (null)"/>
              </a:defRPr>
            </a:lvl3pPr>
            <a:lvl4pPr>
              <a:defRPr sz="2600" b="0" i="0" baseline="0">
                <a:latin typeface="Arial (null)"/>
              </a:defRPr>
            </a:lvl4pPr>
            <a:lvl5pPr>
              <a:defRPr sz="2600" b="0" i="0" baseline="0">
                <a:latin typeface="Arial (null)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28244" y="3281941"/>
            <a:ext cx="9067800" cy="16002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660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044" y="9312275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3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6597179" y="1"/>
            <a:ext cx="13508786" cy="11308715"/>
          </a:xfrm>
          <a:custGeom>
            <a:avLst/>
            <a:gdLst/>
            <a:ahLst/>
            <a:cxnLst/>
            <a:rect l="l" t="t" r="r" b="b"/>
            <a:pathLst>
              <a:path w="13507719" h="11308715">
                <a:moveTo>
                  <a:pt x="0" y="11308556"/>
                </a:moveTo>
                <a:lnTo>
                  <a:pt x="13507442" y="11308556"/>
                </a:lnTo>
                <a:lnTo>
                  <a:pt x="13507442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sz="1800"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8444" y="1844675"/>
            <a:ext cx="4191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891203" y="1927850"/>
            <a:ext cx="7669213" cy="2286000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1pPr>
            <a:lvl2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2pPr>
            <a:lvl3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3pPr>
            <a:lvl4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4pPr>
            <a:lvl5pPr>
              <a:lnSpc>
                <a:spcPct val="76000"/>
              </a:lnSpc>
              <a:defRPr sz="6750" b="1" baseline="0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919244" y="4235450"/>
            <a:ext cx="82296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9" y="8550275"/>
            <a:ext cx="1828800" cy="183107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05" userDrawn="1">
          <p15:clr>
            <a:srgbClr val="FBAE40"/>
          </p15:clr>
        </p15:guide>
        <p15:guide id="2" orient="horz" pos="12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027" y="9159875"/>
            <a:ext cx="4901636" cy="721119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28345" y="3097010"/>
            <a:ext cx="11049000" cy="2209800"/>
          </a:xfrm>
        </p:spPr>
        <p:txBody>
          <a:bodyPr>
            <a:noAutofit/>
          </a:bodyPr>
          <a:lstStyle>
            <a:lvl1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 algn="ctr"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288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506" y="4512560"/>
            <a:ext cx="10271125" cy="28194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506" y="2835275"/>
            <a:ext cx="3944938" cy="13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794" y="3544570"/>
            <a:ext cx="20104100" cy="7748905"/>
          </a:xfrm>
          <a:custGeom>
            <a:avLst/>
            <a:gdLst/>
            <a:ahLst/>
            <a:cxnLst/>
            <a:rect l="l" t="t" r="r" b="b"/>
            <a:pathLst>
              <a:path w="20104100" h="7748905">
                <a:moveTo>
                  <a:pt x="0" y="7748455"/>
                </a:moveTo>
                <a:lnTo>
                  <a:pt x="20104099" y="7748455"/>
                </a:lnTo>
                <a:lnTo>
                  <a:pt x="20104099" y="0"/>
                </a:lnTo>
                <a:lnTo>
                  <a:pt x="0" y="0"/>
                </a:lnTo>
                <a:lnTo>
                  <a:pt x="0" y="7748455"/>
                </a:lnTo>
                <a:close/>
              </a:path>
            </a:pathLst>
          </a:custGeom>
          <a:solidFill>
            <a:srgbClr val="005293"/>
          </a:solidFill>
        </p:spPr>
        <p:txBody>
          <a:bodyPr wrap="square" lIns="0" tIns="0" rIns="0" bIns="0" rtlCol="0"/>
          <a:lstStyle/>
          <a:p>
            <a:endParaRPr b="0" i="0" dirty="0">
              <a:latin typeface="Arial (null)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69506" y="4206875"/>
            <a:ext cx="12707938" cy="4572000"/>
          </a:xfrm>
        </p:spPr>
        <p:txBody>
          <a:bodyPr>
            <a:noAutofit/>
          </a:bodyPr>
          <a:lstStyle>
            <a:lvl1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1pPr>
            <a:lvl2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2pPr>
            <a:lvl3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3pPr>
            <a:lvl4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4pPr>
            <a:lvl5pPr>
              <a:lnSpc>
                <a:spcPts val="9300"/>
              </a:lnSpc>
              <a:defRPr sz="8550" b="1">
                <a:solidFill>
                  <a:srgbClr val="ACC0C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44" y="2158505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4320044" y="1387475"/>
            <a:ext cx="5334000" cy="1647825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3254375"/>
            <a:ext cx="20105688" cy="8054975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44" y="1638981"/>
            <a:ext cx="3387664" cy="114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8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66044" y="1920875"/>
            <a:ext cx="3886200" cy="4800600"/>
          </a:xfrm>
        </p:spPr>
        <p:txBody>
          <a:bodyPr>
            <a:normAutofit/>
          </a:bodyPr>
          <a:lstStyle>
            <a:lvl1pPr>
              <a:lnSpc>
                <a:spcPct val="101000"/>
              </a:lnSpc>
              <a:defRPr sz="1950"/>
            </a:lvl1pPr>
            <a:lvl2pPr>
              <a:lnSpc>
                <a:spcPct val="101000"/>
              </a:lnSpc>
              <a:defRPr sz="1950"/>
            </a:lvl2pPr>
            <a:lvl3pPr>
              <a:lnSpc>
                <a:spcPct val="101000"/>
              </a:lnSpc>
              <a:defRPr sz="1950"/>
            </a:lvl3pPr>
            <a:lvl4pPr>
              <a:lnSpc>
                <a:spcPct val="101000"/>
              </a:lnSpc>
              <a:defRPr sz="1950"/>
            </a:lvl4pPr>
            <a:lvl5pPr>
              <a:lnSpc>
                <a:spcPct val="101000"/>
              </a:lnSpc>
              <a:defRPr sz="19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534627" y="0"/>
            <a:ext cx="13571061" cy="113093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19" y="8550275"/>
            <a:ext cx="1828800" cy="18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0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0878" y="4401826"/>
            <a:ext cx="1266393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rgbClr val="ACC0C6"/>
                </a:solidFill>
                <a:latin typeface="Arial Narrow"/>
                <a:cs typeface="Arial Narrow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934" y="10517697"/>
            <a:ext cx="64338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85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6097" y="10517697"/>
            <a:ext cx="462430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82713" y="3009900"/>
            <a:ext cx="17340262" cy="717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2" r:id="rId2"/>
    <p:sldLayoutId id="2147483671" r:id="rId3"/>
    <p:sldLayoutId id="2147483662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4" r:id="rId10"/>
    <p:sldLayoutId id="2147483665" r:id="rId11"/>
    <p:sldLayoutId id="2147483661" r:id="rId12"/>
    <p:sldLayoutId id="2147483673" r:id="rId13"/>
  </p:sldLayoutIdLst>
  <p:txStyles>
    <p:titleStyle>
      <a:lvl1pPr>
        <a:defRPr>
          <a:latin typeface="PF Handbook Pro" panose="02000506090000020004" pitchFamily="2" charset="0"/>
          <a:ea typeface="+mj-ea"/>
          <a:cs typeface="+mj-cs"/>
        </a:defRPr>
      </a:lvl1pPr>
    </p:titleStyle>
    <p:bodyStyle>
      <a:lvl1pPr marL="0">
        <a:defRPr b="0" i="0">
          <a:latin typeface="Arial (null)"/>
          <a:ea typeface="+mn-ea"/>
          <a:cs typeface="+mn-cs"/>
        </a:defRPr>
      </a:lvl1pPr>
      <a:lvl2pPr marL="457200">
        <a:defRPr b="0" i="0">
          <a:latin typeface="Arial (null)"/>
          <a:ea typeface="+mn-ea"/>
          <a:cs typeface="+mn-cs"/>
        </a:defRPr>
      </a:lvl2pPr>
      <a:lvl3pPr marL="914400">
        <a:defRPr b="0" i="0">
          <a:latin typeface="Arial (null)"/>
          <a:ea typeface="+mn-ea"/>
          <a:cs typeface="+mn-cs"/>
        </a:defRPr>
      </a:lvl3pPr>
      <a:lvl4pPr marL="1371600">
        <a:defRPr b="0" i="0">
          <a:latin typeface="Arial (null)"/>
          <a:ea typeface="+mn-ea"/>
          <a:cs typeface="+mn-cs"/>
        </a:defRPr>
      </a:lvl4pPr>
      <a:lvl5pPr marL="1828800">
        <a:defRPr b="0" i="0">
          <a:latin typeface="Arial (null)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91203" y="1927849"/>
            <a:ext cx="10086441" cy="31172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lv-LV" sz="6000" spc="-15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Kādā sabiedrībā vēlamies dzīvot? Ieguvumi, studējot socioloģiju</a:t>
            </a:r>
            <a:endParaRPr lang="pt-BR" sz="6000" spc="-15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919244" y="5045075"/>
            <a:ext cx="10439400" cy="3200400"/>
          </a:xfrm>
        </p:spPr>
        <p:txBody>
          <a:bodyPr numCol="1">
            <a:noAutofit/>
          </a:bodyPr>
          <a:lstStyle/>
          <a:p>
            <a:pPr marL="0" lvl="1">
              <a:lnSpc>
                <a:spcPct val="100000"/>
              </a:lnSpc>
            </a:pPr>
            <a:r>
              <a:rPr lang="lv-LV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Programmas direktore asoc. prof. BAIBA BELA</a:t>
            </a:r>
          </a:p>
          <a:p>
            <a:pPr marL="0" lvl="1">
              <a:lnSpc>
                <a:spcPct val="100000"/>
              </a:lnSpc>
            </a:pPr>
            <a:r>
              <a:rPr lang="lv-LV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Programmas akreditācija pagarināta līdz 2023. gadam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61244" y="1423025"/>
            <a:ext cx="4648200" cy="2402850"/>
          </a:xfrm>
        </p:spPr>
        <p:txBody>
          <a:bodyPr>
            <a:noAutofit/>
          </a:bodyPr>
          <a:lstStyle/>
          <a:p>
            <a:r>
              <a:rPr lang="lv-LV" sz="4400" dirty="0"/>
              <a:t>SZF atvērto durvju diena 28.04.2023.</a:t>
            </a:r>
          </a:p>
        </p:txBody>
      </p:sp>
    </p:spTree>
    <p:extLst>
      <p:ext uri="{BB962C8B-B14F-4D97-AF65-F5344CB8AC3E}">
        <p14:creationId xmlns:p14="http://schemas.microsoft.com/office/powerpoint/2010/main" val="2755413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10928"/>
              </p:ext>
            </p:extLst>
          </p:nvPr>
        </p:nvGraphicFramePr>
        <p:xfrm>
          <a:off x="1289844" y="1463675"/>
          <a:ext cx="17221200" cy="9494520"/>
        </p:xfrm>
        <a:graphic>
          <a:graphicData uri="http://schemas.openxmlformats.org/drawingml/2006/table">
            <a:tbl>
              <a:tblPr/>
              <a:tblGrid>
                <a:gridCol w="1722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6517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Zināšanas: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studentiem ir augsti specializētas zināšanas par jaunākajām teorijām socioloģijā;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kritiska izpratne par augsti specializētajām zināšanām studiju laukā un ar to saistītajos laukos;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augsti specializētas zināšanas par socioloģisko pētījumu metodēm;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padziļinātas zināšanas par akadēmisko ētiku un akadēmisko rakstību.</a:t>
                      </a:r>
                    </a:p>
                  </a:txBody>
                  <a:tcPr marL="61434" marR="6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517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Prasmes: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prasme kritiski izvērtēt zināšanas, to atbilstību un citus faktorus konkrētajā situācijā, lai radītu jaunas zināšanu formas;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prasme patstāvīgi identificēt, atlasīt, analizēt un lietot informāciju saskaņā ar pētījuma mērķiem, profesionālajām interesēm vai darba uzdevumiem iepriekš nezināmā vidē vai neparedzamos apstākļos;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kapacitāte attīstīt jaunas metodes;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kapacitāte integrēt zināšanas un sarežģītu informāciju no dažādiem laukiem;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prasme patstāvīgi apgūt jaunas zināšanas un prasmes, papildināt esošas, caur mūžizglītības aktivitātēm, kā ari iedvesmot padotos turpināt mācības un uzlabot profesionālās zināšanas un prasmes.</a:t>
                      </a:r>
                    </a:p>
                  </a:txBody>
                  <a:tcPr marL="61434" marR="6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10244" y="64425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>
                <a:latin typeface="Arial" panose="020B0604020202020204" pitchFamily="34" charset="0"/>
                <a:cs typeface="Arial" panose="020B0604020202020204" pitchFamily="34" charset="0"/>
              </a:rPr>
              <a:t>STUDIJU REZULTĀTI</a:t>
            </a:r>
          </a:p>
        </p:txBody>
      </p:sp>
    </p:spTree>
    <p:extLst>
      <p:ext uri="{BB962C8B-B14F-4D97-AF65-F5344CB8AC3E}">
        <p14:creationId xmlns:p14="http://schemas.microsoft.com/office/powerpoint/2010/main" val="33456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12888"/>
              </p:ext>
            </p:extLst>
          </p:nvPr>
        </p:nvGraphicFramePr>
        <p:xfrm>
          <a:off x="1289844" y="1463675"/>
          <a:ext cx="17221200" cy="8321040"/>
        </p:xfrm>
        <a:graphic>
          <a:graphicData uri="http://schemas.openxmlformats.org/drawingml/2006/table">
            <a:tbl>
              <a:tblPr/>
              <a:tblGrid>
                <a:gridCol w="1722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6517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Kompetences: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kapacitāte parādīt ievērojamas spējas problēmu risināšanā – vadīt vai mainīt nepazīstamus un kompleksus apstākļus studijās vai darbā, kur ir nepieciešama jauna stratēģiska pieeja;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kompetences sniegt pienesumu profesionālo zināšanu vai prakses attīstībā;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kompetence iepazīstināt ar saviem argumentiem profesionāļu auditoriju vai plašāku sabiedrību skaidrā un saprotamā veidā, mutiski, rakstiski vai vizuāli;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kompetences turpināt studijas doktora līmenī;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prasme vadīt citu cilvēku darbu, skaidri definējot uzdevumus, sasniedzamos mērķus, kā arī radošo pieeju risinājuma meklēšanā.</a:t>
                      </a:r>
                    </a:p>
                  </a:txBody>
                  <a:tcPr marL="61434" marR="6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517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Citas prasmes: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darbs komandā;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prasme domāt kritiski un radoši;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prasme strādāt dinamiskā un mainīgā vidē, ietverot prasmi pieņemt kompetentus lēmumus kompleksos un nepazīstamos apstākļos;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Helvetica Light" charset="0"/>
                        </a:rPr>
                        <a:t>strādāt kopa ar citiem, attīstot zināšanu procesu.</a:t>
                      </a:r>
                    </a:p>
                  </a:txBody>
                  <a:tcPr marL="61434" marR="6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10244" y="64425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>
                <a:latin typeface="Arial" panose="020B0604020202020204" pitchFamily="34" charset="0"/>
                <a:cs typeface="Arial" panose="020B0604020202020204" pitchFamily="34" charset="0"/>
              </a:rPr>
              <a:t>STUDIJU REZULTĀTI</a:t>
            </a:r>
          </a:p>
        </p:txBody>
      </p:sp>
    </p:spTree>
    <p:extLst>
      <p:ext uri="{BB962C8B-B14F-4D97-AF65-F5344CB8AC3E}">
        <p14:creationId xmlns:p14="http://schemas.microsoft.com/office/powerpoint/2010/main" val="23807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91203" y="1927850"/>
            <a:ext cx="7669213" cy="1136025"/>
          </a:xfrm>
        </p:spPr>
        <p:txBody>
          <a:bodyPr/>
          <a:lstStyle/>
          <a:p>
            <a:r>
              <a:rPr lang="en-US" sz="6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Studiju</a:t>
            </a:r>
            <a:r>
              <a:rPr lang="en-US" sz="6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6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īstenošana</a:t>
            </a:r>
            <a:r>
              <a:rPr lang="en-US" sz="6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6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891202" y="3368676"/>
            <a:ext cx="9095841" cy="7086600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Virziens uz zināšanu </a:t>
            </a:r>
            <a:r>
              <a:rPr lang="lv-LV" sz="4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kopradi</a:t>
            </a:r>
            <a:endParaRPr lang="lv-LV" sz="4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Virziens uz izcilību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Dinamiska studiju vide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Orientācija uz zināšanu praktisku </a:t>
            </a:r>
            <a:r>
              <a:rPr lang="lv-LV" sz="4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pielietojamību</a:t>
            </a:r>
            <a:endParaRPr lang="lv-LV" sz="4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43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61824" y="3597275"/>
            <a:ext cx="15825420" cy="66294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b="1" dirty="0">
                <a:latin typeface="Arial" panose="020B0604020202020204" pitchFamily="34" charset="0"/>
                <a:cs typeface="Arial" panose="020B0604020202020204" pitchFamily="34" charset="0"/>
              </a:rPr>
              <a:t>7 budžeta vietas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b="1" dirty="0">
                <a:latin typeface="Arial" panose="020B0604020202020204" pitchFamily="34" charset="0"/>
                <a:cs typeface="Arial" panose="020B0604020202020204" pitchFamily="34" charset="0"/>
              </a:rPr>
              <a:t>Pārrunas 19. jūlijā no plkst. 10:00 ZOOM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Rezultātu paziņošana 20. jūlijā no plkst. 10:00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Pārrunās tiks uzdoti jautājumi par motivāciju studēt maģistratūrā; maģistra darba idejām; priekšzināšanām par socioloģijas teorijām un metodēm.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61444" y="1692275"/>
            <a:ext cx="14782800" cy="1600200"/>
          </a:xfrm>
        </p:spPr>
        <p:txBody>
          <a:bodyPr/>
          <a:lstStyle/>
          <a:p>
            <a:r>
              <a:rPr lang="lv-LV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Uzņemšana socioloģijas  </a:t>
            </a:r>
            <a:r>
              <a:rPr lang="lv-LV" sz="6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maģistratūrā </a:t>
            </a:r>
            <a:r>
              <a:rPr lang="lv-LV" sz="6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2023. </a:t>
            </a:r>
            <a:r>
              <a:rPr lang="lv-LV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gadā:</a:t>
            </a:r>
            <a:endParaRPr lang="en-US" sz="6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714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4320044" y="1570634"/>
            <a:ext cx="4572000" cy="6228724"/>
          </a:xfrm>
        </p:spPr>
        <p:txBody>
          <a:bodyPr/>
          <a:lstStyle/>
          <a:p>
            <a:pPr marL="12700" marR="140335">
              <a:lnSpc>
                <a:spcPct val="101499"/>
              </a:lnSpc>
              <a:spcBef>
                <a:spcPts val="90"/>
              </a:spcBef>
            </a:pPr>
            <a:r>
              <a:rPr lang="lv-LV" sz="4000" dirty="0">
                <a:solidFill>
                  <a:srgbClr val="FFFFFF"/>
                </a:solidFill>
                <a:cs typeface="Arial"/>
              </a:rPr>
              <a:t>JAUTĀJUMI?</a:t>
            </a:r>
          </a:p>
          <a:p>
            <a:pPr marL="12700" marR="140335">
              <a:lnSpc>
                <a:spcPct val="101499"/>
              </a:lnSpc>
              <a:spcBef>
                <a:spcPts val="90"/>
              </a:spcBef>
            </a:pPr>
            <a:endParaRPr lang="lv-LV" dirty="0">
              <a:solidFill>
                <a:srgbClr val="FFFFFF"/>
              </a:solidFill>
              <a:cs typeface="Arial"/>
            </a:endParaRPr>
          </a:p>
          <a:p>
            <a:pPr marL="12700" marR="140335">
              <a:lnSpc>
                <a:spcPct val="101499"/>
              </a:lnSpc>
              <a:spcBef>
                <a:spcPts val="90"/>
              </a:spcBef>
            </a:pPr>
            <a:r>
              <a:rPr lang="lv-LV" dirty="0">
                <a:solidFill>
                  <a:srgbClr val="FFFFFF"/>
                </a:solidFill>
                <a:cs typeface="Arial"/>
              </a:rPr>
              <a:t> </a:t>
            </a:r>
          </a:p>
          <a:p>
            <a:pPr marL="12700" marR="140335">
              <a:lnSpc>
                <a:spcPct val="101499"/>
              </a:lnSpc>
              <a:spcBef>
                <a:spcPts val="90"/>
              </a:spcBef>
            </a:pPr>
            <a:endParaRPr lang="en-US" dirty="0">
              <a:cs typeface="Arial"/>
            </a:endParaRPr>
          </a:p>
          <a:p>
            <a:endParaRPr lang="en-US" dirty="0"/>
          </a:p>
        </p:txBody>
      </p:sp>
      <p:sp>
        <p:nvSpPr>
          <p:cNvPr id="3" name="object 31"/>
          <p:cNvSpPr/>
          <p:nvPr/>
        </p:nvSpPr>
        <p:spPr>
          <a:xfrm>
            <a:off x="1571426" y="1570643"/>
            <a:ext cx="6214868" cy="41432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  <p:sp>
        <p:nvSpPr>
          <p:cNvPr id="4" name="object 32"/>
          <p:cNvSpPr/>
          <p:nvPr/>
        </p:nvSpPr>
        <p:spPr>
          <a:xfrm>
            <a:off x="8027535" y="1570634"/>
            <a:ext cx="4051425" cy="55076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  <p:sp>
        <p:nvSpPr>
          <p:cNvPr id="5" name="object 33"/>
          <p:cNvSpPr/>
          <p:nvPr/>
        </p:nvSpPr>
        <p:spPr>
          <a:xfrm>
            <a:off x="1571426" y="5989356"/>
            <a:ext cx="6203998" cy="37485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  <p:sp>
        <p:nvSpPr>
          <p:cNvPr id="6" name="object 34"/>
          <p:cNvSpPr/>
          <p:nvPr/>
        </p:nvSpPr>
        <p:spPr>
          <a:xfrm>
            <a:off x="8027534" y="7287737"/>
            <a:ext cx="4038377" cy="24501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</p:spTree>
    <p:extLst>
      <p:ext uri="{BB962C8B-B14F-4D97-AF65-F5344CB8AC3E}">
        <p14:creationId xmlns:p14="http://schemas.microsoft.com/office/powerpoint/2010/main" val="53071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61824" y="3597275"/>
            <a:ext cx="15368220" cy="48006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Nevienlīdzības kā starp valstīm, tā valstu ietvaros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Ekonomiskā darbība, kas nenes labumu visiem (sabiedrības kopējo labklājību veicina ierobežoti)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Klimata krīze, klimata stabilitāti un vides daudzveidību apdraudoša cilvēku darbība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 err="1">
                <a:latin typeface="Arial" panose="020B0604020202020204" pitchFamily="34" charset="0"/>
                <a:cs typeface="Arial" panose="020B0604020202020204" pitchFamily="34" charset="0"/>
              </a:rPr>
              <a:t>Neparedzamība</a:t>
            </a: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 un nedrošība (klimata pārmaiņu radītu krīžu un cilvēku radītu krīžu ietekme)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61444" y="1692275"/>
            <a:ext cx="14782800" cy="1600200"/>
          </a:xfrm>
        </p:spPr>
        <p:txBody>
          <a:bodyPr/>
          <a:lstStyle/>
          <a:p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lv-LV" sz="6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raksturo mūsdienu sabiedrību:</a:t>
            </a:r>
            <a:endParaRPr lang="en-US" sz="6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0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61824" y="3597275"/>
            <a:ext cx="15368220" cy="48006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Sabiedrībā, kura balstās cilvēka cieņas un cilvēktiesību principos?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Sabiedrībā, kur ekonomiskā darbība rada labumu nevis dažiem, bet vairo labklājību visiem?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Sabiedrībā, kas neapdraud vides daudzveidību un neizsmeļ dabas resursus?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Sabiedrībā, kur cilvēki var īstenot sev svarīgus mērķus, neapdraudot nākošo paaudžu iespējas īstenot </a:t>
            </a:r>
            <a:r>
              <a:rPr lang="lv-LV" sz="4400" dirty="0" err="1">
                <a:latin typeface="Arial" panose="020B0604020202020204" pitchFamily="34" charset="0"/>
                <a:cs typeface="Arial" panose="020B0604020202020204" pitchFamily="34" charset="0"/>
              </a:rPr>
              <a:t>mēŗkus</a:t>
            </a: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, kas būs </a:t>
            </a:r>
            <a:r>
              <a:rPr lang="lv-LV" sz="4400">
                <a:latin typeface="Arial" panose="020B0604020202020204" pitchFamily="34" charset="0"/>
                <a:cs typeface="Arial" panose="020B0604020202020204" pitchFamily="34" charset="0"/>
              </a:rPr>
              <a:t>svarīgi viņiem?</a:t>
            </a:r>
            <a:endParaRPr lang="lv-LV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61444" y="1692275"/>
            <a:ext cx="14782800" cy="1600200"/>
          </a:xfrm>
        </p:spPr>
        <p:txBody>
          <a:bodyPr/>
          <a:lstStyle/>
          <a:p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lv-LV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ādā sabiedrībā vēlamies dzīvot un kā tas būtu iespējams?</a:t>
            </a:r>
            <a:endParaRPr lang="en-US" sz="6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57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61824" y="3597275"/>
            <a:ext cx="15368220" cy="48006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Izpratne par procesiem mūsdienu sabiedrībā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Spēja strukturēt zināšanas, domāt sistēmiski un kritiski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Kompetences sabiedriskās domas un tirgus pētījumu veikšanā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Uzņemties pētnieku grupas vadību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61444" y="1692275"/>
            <a:ext cx="14782800" cy="1600200"/>
          </a:xfrm>
        </p:spPr>
        <p:txBody>
          <a:bodyPr/>
          <a:lstStyle/>
          <a:p>
            <a:r>
              <a:rPr lang="en-US" sz="6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Kāpēc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studēt</a:t>
            </a:r>
            <a:r>
              <a:rPr lang="lv-LV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socioloģiju maģistratūrā:</a:t>
            </a:r>
            <a:endParaRPr lang="en-US" sz="6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61824" y="3597275"/>
            <a:ext cx="10339019" cy="48006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Izpratne par procesiem sabiedrībā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Spēja strukturēt zināšanas, domāt sistēmiski un kritiski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Kompetences sabiedriskās domas un tirgus pētījumu veikšanā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lv-LV" sz="4400" dirty="0">
                <a:latin typeface="Arial" panose="020B0604020202020204" pitchFamily="34" charset="0"/>
                <a:cs typeface="Arial" panose="020B0604020202020204" pitchFamily="34" charset="0"/>
              </a:rPr>
              <a:t>Kvalifikācija ļauj uzņemties pētnieku grupas vadību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61444" y="1692275"/>
            <a:ext cx="14782800" cy="1600200"/>
          </a:xfrm>
        </p:spPr>
        <p:txBody>
          <a:bodyPr/>
          <a:lstStyle/>
          <a:p>
            <a:r>
              <a:rPr lang="en-US" sz="6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Kāpēc</a:t>
            </a: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studēt</a:t>
            </a:r>
            <a:r>
              <a:rPr lang="lv-LV" sz="6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socioloģiju maģistratūrā:</a:t>
            </a:r>
            <a:endParaRPr lang="en-US" sz="6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690644" y="777875"/>
            <a:ext cx="7669213" cy="2286000"/>
          </a:xfrm>
        </p:spPr>
        <p:txBody>
          <a:bodyPr/>
          <a:lstStyle/>
          <a:p>
            <a:r>
              <a:rPr lang="en-US" sz="6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Studiju</a:t>
            </a:r>
            <a:r>
              <a:rPr lang="en-US" sz="6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ilgums</a:t>
            </a:r>
            <a:r>
              <a:rPr lang="lv-LV" sz="6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formālā</a:t>
            </a:r>
            <a:r>
              <a:rPr lang="en-US" sz="6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struktūra</a:t>
            </a:r>
            <a:r>
              <a:rPr lang="lv-LV" sz="6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studiju organizācija</a:t>
            </a:r>
            <a:r>
              <a:rPr lang="en-US" sz="6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690644" y="3216275"/>
            <a:ext cx="8229600" cy="6219825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gadi, 80 </a:t>
            </a:r>
            <a:r>
              <a:rPr lang="lv-LV" sz="4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endParaRPr lang="lv-LV" sz="4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4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Obligātā daļa 50 </a:t>
            </a:r>
            <a:r>
              <a:rPr lang="lv-LV" sz="4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r>
              <a:rPr lang="lv-LV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Obligātās izvēles daļa 30 </a:t>
            </a:r>
            <a:r>
              <a:rPr lang="lv-LV" sz="4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endParaRPr lang="lv-LV" sz="4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4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Studijas notiek vakaros no 18:15-21:30 (pirmdiena-piektdiena) vai divus vakarus no 16:30 un divus no 18:15 (pirmdiena-ceturtdiena)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2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 numCol="1"/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lv-LV" sz="4400" dirty="0">
                <a:solidFill>
                  <a:srgbClr val="001E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STUDIJU SATURU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6534627" y="0"/>
            <a:ext cx="13570267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Arial (null)"/>
            </a:endParaRPr>
          </a:p>
        </p:txBody>
      </p:sp>
    </p:spTree>
    <p:extLst>
      <p:ext uri="{BB962C8B-B14F-4D97-AF65-F5344CB8AC3E}">
        <p14:creationId xmlns:p14="http://schemas.microsoft.com/office/powerpoint/2010/main" val="351895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891203" y="1927850"/>
            <a:ext cx="7669213" cy="1136025"/>
          </a:xfrm>
        </p:spPr>
        <p:txBody>
          <a:bodyPr/>
          <a:lstStyle/>
          <a:p>
            <a:r>
              <a:rPr lang="en-US" sz="6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Studiju</a:t>
            </a:r>
            <a:r>
              <a:rPr lang="en-US" sz="6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saturs</a:t>
            </a:r>
            <a:r>
              <a:rPr lang="en-US" sz="6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6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6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891202" y="3368676"/>
            <a:ext cx="9095841" cy="7086600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Nedaudz mūsdienu socioloģijas teoriju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Padziļināta pētījumu metožu apguve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lv-LV" sz="4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Padziļināts ieskats dažos virzienos (attīstības jautājumi, migrācija, pārvaldība, tirgus izpēte, nacionālisms u.c.) </a:t>
            </a:r>
          </a:p>
          <a:p>
            <a:endParaRPr lang="lv-LV" sz="4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1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117707"/>
              </p:ext>
            </p:extLst>
          </p:nvPr>
        </p:nvGraphicFramePr>
        <p:xfrm>
          <a:off x="1747044" y="1463675"/>
          <a:ext cx="15925800" cy="9020972"/>
        </p:xfrm>
        <a:graphic>
          <a:graphicData uri="http://schemas.openxmlformats.org/drawingml/2006/table">
            <a:tbl>
              <a:tblPr/>
              <a:tblGrid>
                <a:gridCol w="1592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26517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1. Soci5050 Mūsdienu sociālās teorijas                    </a:t>
                      </a:r>
                      <a:endParaRPr kumimoji="0" lang="lv-LV" altLang="lv-LV" sz="3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Light" charset="0"/>
                      </a:endParaRPr>
                    </a:p>
                  </a:txBody>
                  <a:tcPr marL="61434" marR="6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6517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v-LV" sz="3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2. Soci5093 Ilgtspējīga attīstība                                 </a:t>
                      </a:r>
                      <a:endParaRPr kumimoji="0" lang="lv-LV" altLang="lv-LV" sz="3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Light" charset="0"/>
                      </a:endParaRPr>
                    </a:p>
                  </a:txBody>
                  <a:tcPr marL="61434" marR="6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517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4. </a:t>
                      </a:r>
                      <a:r>
                        <a:rPr kumimoji="0" lang="lv-LV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S</a:t>
                      </a:r>
                      <a:r>
                        <a:rPr kumimoji="0" lang="en-GB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oci5149	</a:t>
                      </a:r>
                      <a:r>
                        <a:rPr kumimoji="0" lang="en-GB" altLang="lv-LV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Mūsdienu</a:t>
                      </a:r>
                      <a:r>
                        <a:rPr kumimoji="0" lang="en-GB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 </a:t>
                      </a:r>
                      <a:r>
                        <a:rPr kumimoji="0" lang="en-GB" altLang="lv-LV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sociālās</a:t>
                      </a:r>
                      <a:r>
                        <a:rPr kumimoji="0" lang="en-GB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 </a:t>
                      </a:r>
                      <a:r>
                        <a:rPr kumimoji="0" lang="en-GB" altLang="lv-LV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transformācijas</a:t>
                      </a:r>
                      <a:r>
                        <a:rPr kumimoji="0" lang="en-GB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 un </a:t>
                      </a:r>
                      <a:r>
                        <a:rPr kumimoji="0" lang="en-GB" altLang="lv-LV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sociālās</a:t>
                      </a:r>
                      <a:r>
                        <a:rPr kumimoji="0" lang="en-GB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 </a:t>
                      </a:r>
                      <a:r>
                        <a:rPr kumimoji="0" lang="en-GB" altLang="lv-LV" sz="3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problēmas</a:t>
                      </a:r>
                      <a:endParaRPr kumimoji="0" lang="lv-LV" altLang="lv-LV" sz="3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Light" charset="0"/>
                      </a:endParaRPr>
                    </a:p>
                  </a:txBody>
                  <a:tcPr marL="61434" marR="6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6517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5. Soci5033 Akadēmiskā rakstība </a:t>
                      </a:r>
                      <a:endParaRPr kumimoji="0" lang="lv-LV" altLang="lv-LV" sz="3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Light" charset="0"/>
                      </a:endParaRPr>
                    </a:p>
                  </a:txBody>
                  <a:tcPr marL="61434" marR="6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6517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v-LV" sz="3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6. Soci5036 Datu analīzes metodes socioloģijā      </a:t>
                      </a:r>
                      <a:endParaRPr kumimoji="0" lang="lv-LV" altLang="lv-LV" sz="3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Light" charset="0"/>
                      </a:endParaRPr>
                    </a:p>
                  </a:txBody>
                  <a:tcPr marL="61434" marR="6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6517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lv-LV" sz="3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7. Soci5049 Starptautiskie salīdzinošie pētījumi</a:t>
                      </a:r>
                      <a:endParaRPr kumimoji="0" lang="lv-LV" altLang="lv-LV" sz="3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Light" charset="0"/>
                      </a:endParaRPr>
                    </a:p>
                  </a:txBody>
                  <a:tcPr marL="61434" marR="6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1870">
                <a:tc>
                  <a:txBody>
                    <a:bodyPr/>
                    <a:lstStyle>
                      <a:lvl1pPr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72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44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16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8800">
                        <a:spcBef>
                          <a:spcPts val="4200"/>
                        </a:spcBef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indent="914400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defRPr sz="32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8. Soci5092 Migrācija un integrācija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3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lv-LV" sz="3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9. Soci5000 Maģistra darbs</a:t>
                      </a:r>
                      <a:endParaRPr kumimoji="0" lang="lv-LV" altLang="lv-LV" sz="3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Light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lv-LV" altLang="lv-LV" sz="3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Helvetica Light" charset="0"/>
                      </a:endParaRPr>
                    </a:p>
                  </a:txBody>
                  <a:tcPr marL="61434" marR="61434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243844" y="64425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>
                <a:latin typeface="Arial" panose="020B0604020202020204" pitchFamily="34" charset="0"/>
                <a:cs typeface="Arial" panose="020B0604020202020204" pitchFamily="34" charset="0"/>
              </a:rPr>
              <a:t>OBLIGĀTĀ DAĻA</a:t>
            </a:r>
          </a:p>
        </p:txBody>
      </p:sp>
    </p:spTree>
    <p:extLst>
      <p:ext uri="{BB962C8B-B14F-4D97-AF65-F5344CB8AC3E}">
        <p14:creationId xmlns:p14="http://schemas.microsoft.com/office/powerpoint/2010/main" val="2207455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F Handbook Pro"/>
        <a:ea typeface=""/>
        <a:cs typeface=""/>
      </a:majorFont>
      <a:minorFont>
        <a:latin typeface="PF Handboo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635</Words>
  <Application>Microsoft Office PowerPoint</Application>
  <PresentationFormat>Custom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(null)</vt:lpstr>
      <vt:lpstr>Arial Narrow</vt:lpstr>
      <vt:lpstr>Calibri</vt:lpstr>
      <vt:lpstr>Helvetica Light</vt:lpstr>
      <vt:lpstr>PF Handbook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EDIS NOBIS EXCEATIAE  PORPORUM DERIT</dc:title>
  <dc:creator>Sergey</dc:creator>
  <cp:lastModifiedBy>TelC-22-31</cp:lastModifiedBy>
  <cp:revision>85</cp:revision>
  <dcterms:created xsi:type="dcterms:W3CDTF">2018-05-23T10:57:02Z</dcterms:created>
  <dcterms:modified xsi:type="dcterms:W3CDTF">2023-04-28T10:02:26Z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2018-05-10T00:00:00Z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2018-05-23T00:00:00Z</vt:filetime>
  </property>
</Properties>
</file>