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7" r:id="rId3"/>
    <p:sldId id="258" r:id="rId4"/>
    <p:sldId id="263" r:id="rId5"/>
    <p:sldId id="271" r:id="rId6"/>
    <p:sldId id="264" r:id="rId7"/>
    <p:sldId id="26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229B"/>
    <a:srgbClr val="2E2EDF"/>
    <a:srgbClr val="1B5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3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00" y="114"/>
      </p:cViewPr>
      <p:guideLst>
        <p:guide orient="horz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145" d="100"/>
          <a:sy n="145" d="100"/>
        </p:scale>
        <p:origin x="6296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F282B2A-05B9-DA43-B020-0E17B430990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880F47-F956-A04A-B651-0BD4539C20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3D6820-C90F-314A-B635-C792A02598A9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0E4E16-EE10-FD4C-BD38-5D3EA4A780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E22654-B272-734A-8F53-4FAFEF8572E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3C2991-C7D9-7247-8934-6D802DBD20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96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DD683-F048-40F2-8F8B-BB5C49C79AC2}" type="datetimeFigureOut">
              <a:rPr lang="en-US" smtClean="0"/>
              <a:t>8/29/2023</a:t>
            </a:fld>
            <a:endParaRPr lang="en-US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0BB03-6D45-4B7D-B28F-151C74B803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0BB03-6D45-4B7D-B28F-151C74B803E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69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 dirty="0"/>
              <a:t>Rediģēt šablona apakšvirsraksta stilu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18C710-B841-284D-A600-58291455ABCB}"/>
              </a:ext>
            </a:extLst>
          </p:cNvPr>
          <p:cNvSpPr/>
          <p:nvPr userDrawn="1"/>
        </p:nvSpPr>
        <p:spPr>
          <a:xfrm>
            <a:off x="0" y="5755342"/>
            <a:ext cx="12192000" cy="1272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BA99B71F-918A-0E40-9971-A475596C833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826" y="538464"/>
            <a:ext cx="3876527" cy="131001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B9B900A-6B68-0342-8952-BF3D282C41F1}"/>
              </a:ext>
            </a:extLst>
          </p:cNvPr>
          <p:cNvSpPr/>
          <p:nvPr userDrawn="1"/>
        </p:nvSpPr>
        <p:spPr>
          <a:xfrm>
            <a:off x="0" y="2316162"/>
            <a:ext cx="12192000" cy="4712167"/>
          </a:xfrm>
          <a:prstGeom prst="rect">
            <a:avLst/>
          </a:prstGeom>
          <a:solidFill>
            <a:srgbClr val="1B5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97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31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Vertikāls teksta vietturis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59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11645929" y="6256960"/>
            <a:ext cx="605110" cy="332685"/>
          </a:xfrm>
          <a:prstGeom prst="rect">
            <a:avLst/>
          </a:prstGeom>
        </p:spPr>
        <p:txBody>
          <a:bodyPr/>
          <a:lstStyle>
            <a:lvl1pPr algn="ctr">
              <a:defRPr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2874D3B-0145-4B40-BC41-2631D243DCC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256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Kājenes vietturis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aida numura vietturis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35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Satura vietturis 2"/>
          <p:cNvSpPr>
            <a:spLocks noGrp="1"/>
          </p:cNvSpPr>
          <p:nvPr>
            <p:ph sz="half" idx="1"/>
          </p:nvPr>
        </p:nvSpPr>
        <p:spPr>
          <a:xfrm>
            <a:off x="274319" y="1269961"/>
            <a:ext cx="5745481" cy="49070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6172200" y="1269961"/>
            <a:ext cx="5814752" cy="4907002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391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399011" y="199506"/>
            <a:ext cx="11438313" cy="972590"/>
          </a:xfrm>
        </p:spPr>
        <p:txBody>
          <a:bodyPr/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99012" y="1426629"/>
            <a:ext cx="559856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 dirty="0"/>
              <a:t>Rediģēt šablona teksta stilus</a:t>
            </a:r>
          </a:p>
        </p:txBody>
      </p:sp>
      <p:sp>
        <p:nvSpPr>
          <p:cNvPr id="4" name="Satura vietturis 3"/>
          <p:cNvSpPr>
            <a:spLocks noGrp="1"/>
          </p:cNvSpPr>
          <p:nvPr>
            <p:ph sz="half" idx="2"/>
          </p:nvPr>
        </p:nvSpPr>
        <p:spPr>
          <a:xfrm>
            <a:off x="399012" y="2310938"/>
            <a:ext cx="5598564" cy="3878725"/>
          </a:xfrm>
        </p:spPr>
        <p:txBody>
          <a:bodyPr/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sp>
        <p:nvSpPr>
          <p:cNvPr id="5" name="Teksta vietturis 4"/>
          <p:cNvSpPr>
            <a:spLocks noGrp="1"/>
          </p:cNvSpPr>
          <p:nvPr>
            <p:ph type="body" sz="quarter" idx="3"/>
          </p:nvPr>
        </p:nvSpPr>
        <p:spPr>
          <a:xfrm>
            <a:off x="6172200" y="1426629"/>
            <a:ext cx="566512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/>
          <p:cNvSpPr>
            <a:spLocks noGrp="1"/>
          </p:cNvSpPr>
          <p:nvPr>
            <p:ph sz="quarter" idx="4"/>
          </p:nvPr>
        </p:nvSpPr>
        <p:spPr>
          <a:xfrm>
            <a:off x="6172200" y="2310938"/>
            <a:ext cx="5665124" cy="3878725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uma vietturis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Kājenes vietturis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aida numura vietturis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44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Datuma vietturis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869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Kājenes vietturis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9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2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  <a:endParaRPr lang="en-US"/>
          </a:p>
        </p:txBody>
      </p:sp>
      <p:sp>
        <p:nvSpPr>
          <p:cNvPr id="3" name="Attēla vietturis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a vietturis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2874D3B-0145-4B40-BC41-2631D243D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869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/>
          <p:cNvSpPr>
            <a:spLocks noGrp="1"/>
          </p:cNvSpPr>
          <p:nvPr>
            <p:ph type="title"/>
          </p:nvPr>
        </p:nvSpPr>
        <p:spPr>
          <a:xfrm>
            <a:off x="315882" y="517138"/>
            <a:ext cx="11712633" cy="7948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dirty="0"/>
              <a:t>Rediģēt šablona virsraksta stilu</a:t>
            </a:r>
            <a:endParaRPr lang="en-US" dirty="0"/>
          </a:p>
        </p:txBody>
      </p:sp>
      <p:sp>
        <p:nvSpPr>
          <p:cNvPr id="3" name="Teksta vietturis 2"/>
          <p:cNvSpPr>
            <a:spLocks noGrp="1"/>
          </p:cNvSpPr>
          <p:nvPr>
            <p:ph type="body" idx="1"/>
          </p:nvPr>
        </p:nvSpPr>
        <p:spPr>
          <a:xfrm>
            <a:off x="315882" y="1709531"/>
            <a:ext cx="11712633" cy="1928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 dirty="0"/>
              <a:t>Rediģēt šablona teksta stilus</a:t>
            </a:r>
          </a:p>
          <a:p>
            <a:pPr lvl="1"/>
            <a:r>
              <a:rPr lang="lv-LV" dirty="0"/>
              <a:t>Otrais līmenis</a:t>
            </a:r>
          </a:p>
          <a:p>
            <a:pPr lvl="2"/>
            <a:r>
              <a:rPr lang="lv-LV" dirty="0"/>
              <a:t>Trešais līmenis</a:t>
            </a:r>
          </a:p>
          <a:p>
            <a:pPr lvl="3"/>
            <a:r>
              <a:rPr lang="lv-LV" dirty="0"/>
              <a:t>Ceturtais līmenis</a:t>
            </a:r>
          </a:p>
          <a:p>
            <a:pPr lvl="4"/>
            <a:r>
              <a:rPr lang="lv-LV" dirty="0"/>
              <a:t>Piektais līmenis</a:t>
            </a:r>
            <a:endParaRPr lang="en-US" dirty="0"/>
          </a:p>
        </p:txBody>
      </p:sp>
      <p:pic>
        <p:nvPicPr>
          <p:cNvPr id="7" name="Picture 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873" y="6095209"/>
            <a:ext cx="2027763" cy="68525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CC4F950-DFF2-F042-952F-DAC967054040}"/>
              </a:ext>
            </a:extLst>
          </p:cNvPr>
          <p:cNvSpPr/>
          <p:nvPr userDrawn="1"/>
        </p:nvSpPr>
        <p:spPr>
          <a:xfrm>
            <a:off x="0" y="6341165"/>
            <a:ext cx="9312965" cy="1999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8235B9-3821-BA42-BA6A-FE61809AEEA0}"/>
              </a:ext>
            </a:extLst>
          </p:cNvPr>
          <p:cNvSpPr/>
          <p:nvPr userDrawn="1"/>
        </p:nvSpPr>
        <p:spPr>
          <a:xfrm>
            <a:off x="11638544" y="6341164"/>
            <a:ext cx="553456" cy="19990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449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leksandra.kjakste@lu.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forthem-alliance.eu/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1753336" y="3701767"/>
            <a:ext cx="8274424" cy="1228165"/>
          </a:xfrm>
        </p:spPr>
        <p:txBody>
          <a:bodyPr>
            <a:normAutofit fontScale="90000"/>
          </a:bodyPr>
          <a:lstStyle/>
          <a:p>
            <a:pPr algn="l"/>
            <a:r>
              <a:rPr lang="lv-LV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ERASMUS UN CITAS APMAIŅAS STUDIJU IESPĒJAS LU SZF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4814046" y="5514434"/>
            <a:ext cx="7377954" cy="1201271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lv-LV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Autors: Ārējo sakaru koordiantore </a:t>
            </a:r>
            <a:r>
              <a:rPr lang="lv-LV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Aleksandra Kjakste</a:t>
            </a:r>
          </a:p>
          <a:p>
            <a:pPr algn="r"/>
            <a:r>
              <a:rPr lang="lv-LV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E-pasts: </a:t>
            </a:r>
            <a:r>
              <a:rPr lang="lv-LV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aleksandra.kjakste@lu.lv</a:t>
            </a:r>
            <a:endParaRPr lang="lv-LV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lv-LV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Tel.nr.: +371 67034712</a:t>
            </a:r>
          </a:p>
          <a:p>
            <a:pPr algn="r"/>
            <a:r>
              <a:rPr lang="lv-LV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 var atrast: Lauvas iela 4, 331. telpa vai Raiņa bulv.19, 125. telpa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600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 smtClean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 IR ERASMUS+ STUDIJAS?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atura vietturis 2"/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11618971" cy="426454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dirty="0"/>
              <a:t>“Erasmus+” </a:t>
            </a:r>
            <a:r>
              <a:rPr lang="en-US" dirty="0" err="1"/>
              <a:t>ir</a:t>
            </a:r>
            <a:r>
              <a:rPr lang="en-US" dirty="0"/>
              <a:t> ES </a:t>
            </a:r>
            <a:r>
              <a:rPr lang="en-US" dirty="0" err="1"/>
              <a:t>programma</a:t>
            </a:r>
            <a:r>
              <a:rPr lang="en-US" dirty="0"/>
              <a:t>, </a:t>
            </a:r>
            <a:r>
              <a:rPr lang="en-US" dirty="0" err="1"/>
              <a:t>kas</a:t>
            </a:r>
            <a:r>
              <a:rPr lang="en-US" dirty="0"/>
              <a:t> </a:t>
            </a:r>
            <a:r>
              <a:rPr lang="en-US" dirty="0" err="1"/>
              <a:t>atbalsta</a:t>
            </a:r>
            <a:r>
              <a:rPr lang="en-US" dirty="0"/>
              <a:t> </a:t>
            </a:r>
            <a:r>
              <a:rPr lang="en-US" dirty="0" err="1"/>
              <a:t>izglītību</a:t>
            </a:r>
            <a:r>
              <a:rPr lang="en-US" dirty="0"/>
              <a:t>, </a:t>
            </a:r>
            <a:r>
              <a:rPr lang="en-US" dirty="0" err="1"/>
              <a:t>apmācības</a:t>
            </a:r>
            <a:r>
              <a:rPr lang="en-US" dirty="0"/>
              <a:t>, </a:t>
            </a:r>
            <a:r>
              <a:rPr lang="en-US" dirty="0" err="1"/>
              <a:t>jaunatnes</a:t>
            </a:r>
            <a:r>
              <a:rPr lang="en-US" dirty="0"/>
              <a:t> un </a:t>
            </a:r>
            <a:r>
              <a:rPr lang="en-US" dirty="0" err="1"/>
              <a:t>sporta</a:t>
            </a:r>
            <a:r>
              <a:rPr lang="en-US" dirty="0"/>
              <a:t> </a:t>
            </a:r>
            <a:r>
              <a:rPr lang="en-US" dirty="0" err="1"/>
              <a:t>jomu</a:t>
            </a:r>
            <a:r>
              <a:rPr lang="en-US" dirty="0"/>
              <a:t> </a:t>
            </a:r>
            <a:r>
              <a:rPr lang="en-US" dirty="0" err="1" smtClean="0"/>
              <a:t>Eiropā</a:t>
            </a:r>
            <a:r>
              <a:rPr lang="lv-LV" dirty="0" smtClean="0"/>
              <a:t>;</a:t>
            </a:r>
          </a:p>
          <a:p>
            <a:r>
              <a:rPr lang="lv-LV" dirty="0"/>
              <a:t>Tās aptuvenais budžets ir 26,2 miljardi eiro. Salīdzinājumā ar iepriekšējo programmu (2014.–2020. g.) finansējums ir gandrīz divkāršojies.</a:t>
            </a:r>
          </a:p>
          <a:p>
            <a:r>
              <a:rPr lang="lv-LV" dirty="0"/>
              <a:t>2021.–2027. g. programma ir īpaši orientēta uz sociālo iekļautību, zaļo un digitālo pārkārtošanos, jauniešu dalības veicināšanu demokrātijā.</a:t>
            </a:r>
          </a:p>
          <a:p>
            <a:r>
              <a:rPr lang="lv-LV" dirty="0"/>
              <a:t>Tā atbalsta prioritātes un darbības, kas noteiktas Eiropas izglītības telpā, Digitālās izglītības rīcības plānā un Prasmju programmā Eiropai. Šī programma arī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atbalsta Eiropas sociālo tiesību pīlāru,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īsteno ES jaunatnes stratēģiju 2019.–2027. gadam,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lv-LV" dirty="0"/>
              <a:t>veido Eiropas dimensiju sportā.</a:t>
            </a:r>
          </a:p>
          <a:p>
            <a:pPr marL="0" indent="0" algn="r">
              <a:lnSpc>
                <a:spcPct val="100000"/>
              </a:lnSpc>
              <a:spcBef>
                <a:spcPts val="600"/>
              </a:spcBef>
              <a:buNone/>
            </a:pPr>
            <a:r>
              <a:rPr lang="lv-LV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[Eiropas Komisija, 2023]</a:t>
            </a:r>
            <a:endParaRPr lang="lv-LV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87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D7DBB-B319-534E-8C65-39B3E9CF0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874D3B-0145-4B40-BC41-2631D243DCC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Virsraksts 1">
            <a:extLst>
              <a:ext uri="{FF2B5EF4-FFF2-40B4-BE49-F238E27FC236}">
                <a16:creationId xmlns:a16="http://schemas.microsoft.com/office/drawing/2014/main" id="{5EFE301D-05C8-B744-9765-6E9987CB743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18011" y="440937"/>
            <a:ext cx="11399520" cy="1099996"/>
          </a:xfrm>
        </p:spPr>
        <p:txBody>
          <a:bodyPr>
            <a:noAutofit/>
          </a:bodyPr>
          <a:lstStyle/>
          <a:p>
            <a:r>
              <a:rPr lang="lv-LV" dirty="0" smtClean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 VAR PIETEIKTIES UN KĀDI IR PIETEIKŠANĀS KRITĒRIJI?</a:t>
            </a:r>
            <a:endParaRPr lang="en-US" dirty="0">
              <a:solidFill>
                <a:srgbClr val="1B508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atura vietturis 2">
            <a:extLst>
              <a:ext uri="{FF2B5EF4-FFF2-40B4-BE49-F238E27FC236}">
                <a16:creationId xmlns:a16="http://schemas.microsoft.com/office/drawing/2014/main" id="{3F263BF3-41E8-E943-8590-2EFB6BC2EFF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18011" y="1709530"/>
            <a:ext cx="11618971" cy="4264549"/>
          </a:xfrm>
        </p:spPr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Pieteikties var jebkurš LU SZF students, kas ir sekmīgi pabeidzis 1. studiju gadu (t.i. braukt apmaiņā Jūs varat sākot ar 2. studiju kursu).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lv-LV" dirty="0" smtClean="0">
                <a:latin typeface="Arial" panose="020B0604020202020204" pitchFamily="34" charset="0"/>
                <a:cs typeface="Arial" panose="020B0604020202020204" pitchFamily="34" charset="0"/>
              </a:rPr>
              <a:t>Papildus kritēriji: </a:t>
            </a: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lv-LV" dirty="0" smtClean="0"/>
              <a:t>pretendēt </a:t>
            </a:r>
            <a:r>
              <a:rPr lang="lv-LV" dirty="0"/>
              <a:t>var gan BSP, gan MSP līmeņa studenti;</a:t>
            </a:r>
          </a:p>
          <a:p>
            <a:r>
              <a:rPr lang="lv-LV" dirty="0"/>
              <a:t>pretendēt var tikai uz tām augstskolām ar kurām ir noslēgti sadarbības līgumi (Sk. mājaslapā – </a:t>
            </a:r>
            <a:r>
              <a:rPr lang="lv-LV" b="1" i="1" dirty="0"/>
              <a:t>Studijas – Studijas ārzemēs – Sadarbības augstskolas</a:t>
            </a:r>
            <a:r>
              <a:rPr lang="lv-LV" dirty="0"/>
              <a:t>)</a:t>
            </a:r>
          </a:p>
          <a:p>
            <a:r>
              <a:rPr lang="lv-LV" dirty="0"/>
              <a:t>Studijas mobilitāte nenotiek studiju programmas apguves </a:t>
            </a:r>
            <a:r>
              <a:rPr lang="lv-LV" b="1" dirty="0"/>
              <a:t>pēdējā semestrī</a:t>
            </a:r>
            <a:r>
              <a:rPr lang="lv-LV" dirty="0"/>
              <a:t>. (studiju mobilitātei ir jānoslēdzas studiju pēdējā semestra pirmajā mēnesī)</a:t>
            </a:r>
          </a:p>
          <a:p>
            <a:r>
              <a:rPr lang="lv-LV" dirty="0"/>
              <a:t>Tu esi sekmīgs. Sekmes: vidējā svērtā atzīme A daļā ir ne zemāka par 7 ballēm.</a:t>
            </a:r>
          </a:p>
          <a:p>
            <a:r>
              <a:rPr lang="lv-LV" dirty="0"/>
              <a:t>Tavas valodas zināšanas nav šķērslis ne mācībām, ne saziņai.</a:t>
            </a:r>
          </a:p>
          <a:p>
            <a:pPr marL="0" indent="0">
              <a:buNone/>
            </a:pPr>
            <a:endParaRPr lang="lv-LV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3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6787-D30C-D84A-A701-180BCEFE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517138"/>
            <a:ext cx="11452303" cy="794828"/>
          </a:xfrm>
        </p:spPr>
        <p:txBody>
          <a:bodyPr/>
          <a:lstStyle/>
          <a:p>
            <a:r>
              <a:rPr lang="lv-LV" dirty="0" smtClean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 VAR DOTIES?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FDAFB-8B9A-0740-A13B-636568A28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696" y="1483112"/>
            <a:ext cx="5482753" cy="4516244"/>
          </a:xfrm>
        </p:spPr>
        <p:txBody>
          <a:bodyPr>
            <a:normAutofit fontScale="70000" lnSpcReduction="20000"/>
          </a:bodyPr>
          <a:lstStyle/>
          <a:p>
            <a:r>
              <a:rPr lang="lv-LV" dirty="0" smtClean="0"/>
              <a:t>LU SZF ir noslēgti vairāk nekā 136 sadarbības līgumi ar dažādām Eiropas Universitātēm;</a:t>
            </a:r>
          </a:p>
          <a:p>
            <a:pPr marL="0" indent="0">
              <a:buNone/>
            </a:pPr>
            <a:r>
              <a:rPr lang="lv-LV" dirty="0" smtClean="0"/>
              <a:t>Vairāk </a:t>
            </a:r>
            <a:r>
              <a:rPr lang="lv-LV" dirty="0" smtClean="0"/>
              <a:t>sk.te:</a:t>
            </a:r>
          </a:p>
          <a:p>
            <a:pPr marL="0" indent="0">
              <a:buNone/>
            </a:pPr>
            <a:r>
              <a:rPr lang="lv-LV" u="sng" dirty="0" smtClean="0">
                <a:solidFill>
                  <a:srgbClr val="2E2EDF"/>
                </a:solidFill>
              </a:rPr>
              <a:t>https</a:t>
            </a:r>
            <a:r>
              <a:rPr lang="lv-LV" u="sng" dirty="0">
                <a:solidFill>
                  <a:srgbClr val="2E2EDF"/>
                </a:solidFill>
              </a:rPr>
              <a:t>://www.szf.lu.lv/studijas/studijas-arzemes</a:t>
            </a:r>
            <a:r>
              <a:rPr lang="lv-LV" u="sng" dirty="0" smtClean="0">
                <a:solidFill>
                  <a:srgbClr val="2E2EDF"/>
                </a:solidFill>
              </a:rPr>
              <a:t>/</a:t>
            </a:r>
            <a:endParaRPr lang="lv-LV" u="sng" dirty="0" smtClean="0">
              <a:solidFill>
                <a:srgbClr val="2E2EDF"/>
              </a:solidFill>
            </a:endParaRPr>
          </a:p>
          <a:p>
            <a:r>
              <a:rPr lang="lv-LV" dirty="0" smtClean="0"/>
              <a:t>LU ir noslēgti vairāk nekā 1000 divpusējie sadarbības līgumi ar dažādām Universitātēm visā pasaulē (Japānā, Dienvidkorejā, Taivānā, ASV u.c.);</a:t>
            </a:r>
          </a:p>
          <a:p>
            <a:pPr marL="0" indent="0">
              <a:buNone/>
            </a:pPr>
            <a:r>
              <a:rPr lang="lv-LV" dirty="0" smtClean="0"/>
              <a:t>Vairāk </a:t>
            </a:r>
            <a:r>
              <a:rPr lang="lv-LV" dirty="0" smtClean="0"/>
              <a:t>sk.te: </a:t>
            </a:r>
            <a:r>
              <a:rPr lang="lv-LV" u="sng" dirty="0" smtClean="0">
                <a:solidFill>
                  <a:srgbClr val="2E2EDF"/>
                </a:solidFill>
              </a:rPr>
              <a:t>https</a:t>
            </a:r>
            <a:r>
              <a:rPr lang="lv-LV" u="sng" dirty="0">
                <a:solidFill>
                  <a:srgbClr val="2E2EDF"/>
                </a:solidFill>
              </a:rPr>
              <a:t>://www.lu.lv/sadarbiba/starptautiska-sadarbiba</a:t>
            </a:r>
            <a:r>
              <a:rPr lang="lv-LV" u="sng" dirty="0" smtClean="0">
                <a:solidFill>
                  <a:srgbClr val="2E2EDF"/>
                </a:solidFill>
              </a:rPr>
              <a:t>/ </a:t>
            </a:r>
            <a:endParaRPr lang="lv-LV" u="sng" dirty="0" smtClean="0">
              <a:solidFill>
                <a:srgbClr val="2E2EDF"/>
              </a:solidFill>
            </a:endParaRPr>
          </a:p>
          <a:p>
            <a:r>
              <a:rPr lang="lv-LV" dirty="0" smtClean="0"/>
              <a:t>LU ir FORTHEM alianses dalībnieks;</a:t>
            </a:r>
          </a:p>
          <a:p>
            <a:pPr marL="0" indent="0">
              <a:buNone/>
            </a:pPr>
            <a:r>
              <a:rPr lang="lv-LV" dirty="0" smtClean="0"/>
              <a:t>Vairāk </a:t>
            </a:r>
            <a:r>
              <a:rPr lang="lv-LV" dirty="0" smtClean="0"/>
              <a:t>sk.te:</a:t>
            </a:r>
          </a:p>
          <a:p>
            <a:pPr marL="0" indent="0">
              <a:buNone/>
            </a:pPr>
            <a:r>
              <a:rPr lang="lv-LV" u="sng" dirty="0" smtClean="0">
                <a:solidFill>
                  <a:srgbClr val="1F229B"/>
                </a:solidFill>
              </a:rPr>
              <a:t> </a:t>
            </a:r>
            <a:r>
              <a:rPr lang="lv-LV" u="sng" dirty="0">
                <a:solidFill>
                  <a:srgbClr val="1F229B"/>
                </a:solidFill>
                <a:hlinkClick r:id="rId2"/>
              </a:rPr>
              <a:t>https://www.forthem-alliance.eu</a:t>
            </a:r>
            <a:r>
              <a:rPr lang="lv-LV" u="sng" dirty="0" smtClean="0">
                <a:solidFill>
                  <a:srgbClr val="1F229B"/>
                </a:solidFill>
                <a:hlinkClick r:id="rId2"/>
              </a:rPr>
              <a:t>/</a:t>
            </a:r>
            <a:r>
              <a:rPr lang="lv-LV" u="sng" dirty="0" smtClean="0">
                <a:solidFill>
                  <a:srgbClr val="1F229B"/>
                </a:solidFill>
              </a:rPr>
              <a:t> </a:t>
            </a:r>
            <a:endParaRPr lang="en-US" u="sng" dirty="0">
              <a:solidFill>
                <a:srgbClr val="1F229B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35327"/>
            <a:ext cx="5703888" cy="3811234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5A692-A9BE-124E-9693-C999C09E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024" y="6258177"/>
            <a:ext cx="538976" cy="365125"/>
          </a:xfrm>
        </p:spPr>
        <p:txBody>
          <a:bodyPr/>
          <a:lstStyle/>
          <a:p>
            <a:pPr algn="ctr"/>
            <a:fld id="{52874D3B-0145-4B40-BC41-2631D243DCC0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4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00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C6787-D30C-D84A-A701-180BCEFEC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746" y="517138"/>
            <a:ext cx="11452303" cy="794828"/>
          </a:xfrm>
        </p:spPr>
        <p:txBody>
          <a:bodyPr/>
          <a:lstStyle/>
          <a:p>
            <a:r>
              <a:rPr lang="lv-LV" dirty="0" smtClean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KAD VAR PIETEIKTIES?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5FDAFB-8B9A-0740-A13B-636568A28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696" y="1483112"/>
            <a:ext cx="5482753" cy="45162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lv-LV" b="1" dirty="0"/>
              <a:t> Kā rīkoties?  </a:t>
            </a:r>
            <a:endParaRPr lang="lv-LV" dirty="0"/>
          </a:p>
          <a:p>
            <a:r>
              <a:rPr lang="lv-LV" dirty="0"/>
              <a:t>Nenokavē izsludināto konkursu</a:t>
            </a:r>
            <a:r>
              <a:rPr lang="lv-LV" dirty="0" smtClean="0"/>
              <a:t>! Apmaiņas studiju konkursi (izņemto īstermiņa mobilitātes) tiek izsludināti divas reizes gadā, pieteikšanās norisinās PIRMS apmaiņas studijām;</a:t>
            </a:r>
            <a:endParaRPr lang="lv-LV" dirty="0"/>
          </a:p>
          <a:p>
            <a:r>
              <a:rPr lang="lv-LV" dirty="0"/>
              <a:t>Izvēlies augstskolu, izpēti piedāvātos studiju kursus!</a:t>
            </a:r>
          </a:p>
          <a:p>
            <a:r>
              <a:rPr lang="lv-LV" dirty="0"/>
              <a:t>Pārliecinies par pieņemošās augstskolas studiju valodu!</a:t>
            </a:r>
          </a:p>
          <a:p>
            <a:r>
              <a:rPr lang="lv-LV" dirty="0"/>
              <a:t>Aizpildi anketu!</a:t>
            </a:r>
          </a:p>
          <a:p>
            <a:r>
              <a:rPr lang="lv-LV" dirty="0"/>
              <a:t>Gaidi rezultātus!</a:t>
            </a:r>
          </a:p>
          <a:p>
            <a:pPr marL="0" indent="0">
              <a:buNone/>
            </a:pPr>
            <a:r>
              <a:rPr lang="lv-LV" b="1" dirty="0"/>
              <a:t>Kas notiek pēc pieteikšanās?</a:t>
            </a:r>
            <a:endParaRPr lang="lv-LV" dirty="0"/>
          </a:p>
          <a:p>
            <a:r>
              <a:rPr lang="lv-LV" dirty="0"/>
              <a:t>Iesniegtie dokumenti tiks izskatīti komisijas sēdē;</a:t>
            </a:r>
          </a:p>
          <a:p>
            <a:r>
              <a:rPr lang="lv-LV" dirty="0"/>
              <a:t>Rezultāti tiks paziņoti, katram pretendentam e-pastos</a:t>
            </a:r>
            <a:r>
              <a:rPr lang="lv-LV" dirty="0" smtClean="0"/>
              <a:t>;</a:t>
            </a:r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15A692-A9BE-124E-9693-C999C09E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53024" y="6258177"/>
            <a:ext cx="538976" cy="365125"/>
          </a:xfrm>
        </p:spPr>
        <p:txBody>
          <a:bodyPr/>
          <a:lstStyle/>
          <a:p>
            <a:pPr algn="ctr"/>
            <a:fld id="{52874D3B-0145-4B40-BC41-2631D243DCC0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5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876360"/>
            <a:ext cx="5815013" cy="3694243"/>
          </a:xfrm>
        </p:spPr>
      </p:pic>
    </p:spTree>
    <p:extLst>
      <p:ext uri="{BB962C8B-B14F-4D97-AF65-F5344CB8AC3E}">
        <p14:creationId xmlns:p14="http://schemas.microsoft.com/office/powerpoint/2010/main" val="1727265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E1D90-F83D-234A-9BEE-74277E4582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590" y="997528"/>
            <a:ext cx="5658044" cy="613317"/>
          </a:xfrm>
        </p:spPr>
        <p:txBody>
          <a:bodyPr>
            <a:noAutofit/>
          </a:bodyPr>
          <a:lstStyle/>
          <a:p>
            <a:r>
              <a:rPr lang="lv-LV" sz="4000" dirty="0" smtClean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4000" dirty="0" smtClean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4000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lv-LV" sz="4000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lv-LV" sz="4000" dirty="0" smtClean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 </a:t>
            </a:r>
            <a:r>
              <a:rPr lang="lv-LV" sz="4000" dirty="0" smtClean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ŠOBRĪD IR MŪSU STUDENTI?</a:t>
            </a:r>
            <a:endParaRPr lang="en-US" sz="40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95E47-5C5B-9B4B-B08B-626031437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97268" y="6255991"/>
            <a:ext cx="594731" cy="365125"/>
          </a:xfrm>
        </p:spPr>
        <p:txBody>
          <a:bodyPr/>
          <a:lstStyle/>
          <a:p>
            <a:pPr algn="ctr"/>
            <a:fld id="{52874D3B-0145-4B40-BC41-2631D243DCC0}" type="slidenum">
              <a:rPr lang="en-US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6</a:t>
            </a:fld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atura vietturis 2">
            <a:extLst>
              <a:ext uri="{FF2B5EF4-FFF2-40B4-BE49-F238E27FC236}">
                <a16:creationId xmlns:a16="http://schemas.microsoft.com/office/drawing/2014/main" id="{A7F5D4FD-C437-2842-8B4A-7CB97C8E65E9}"/>
              </a:ext>
            </a:extLst>
          </p:cNvPr>
          <p:cNvSpPr txBox="1">
            <a:spLocks/>
          </p:cNvSpPr>
          <p:nvPr/>
        </p:nvSpPr>
        <p:spPr>
          <a:xfrm>
            <a:off x="418011" y="1449659"/>
            <a:ext cx="5380623" cy="441932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2023./2024.ak.g. Rudens semestrī LU SZF studenti dosies uz Austriju, Čehiju, Somiju, Horvātiju, Norvēģiju, Igauniju un Vāciju;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endParaRPr 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lv-LV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FORTHEM (īstermiņa mobilitāte) ietvaros 3 studenti dosies uz Rumāniju. Piedāvājums tiek aktualizēts regulāri (pieteikumi tiek saņemti uz e-pastiem).</a:t>
            </a:r>
            <a:endParaRPr lang="lv-LV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r="7803"/>
          <a:stretch>
            <a:fillRect/>
          </a:stretch>
        </p:blipFill>
        <p:spPr>
          <a:xfrm>
            <a:off x="6233055" y="626533"/>
            <a:ext cx="1568181" cy="1238250"/>
          </a:xfr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824" y="117517"/>
            <a:ext cx="1901952" cy="10180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485" y="1449659"/>
            <a:ext cx="2234781" cy="14602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776" y="3349188"/>
            <a:ext cx="2078567" cy="11635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034" y="3223995"/>
            <a:ext cx="1673859" cy="104616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2605" y="2185555"/>
            <a:ext cx="1392553" cy="9060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792" y="4784637"/>
            <a:ext cx="1803742" cy="108435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93" y="4750309"/>
            <a:ext cx="1583174" cy="105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1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D6E7B-050D-0A4C-8CE8-2A62913F6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482" y="914399"/>
            <a:ext cx="5253317" cy="2805954"/>
          </a:xfrm>
        </p:spPr>
        <p:txBody>
          <a:bodyPr/>
          <a:lstStyle/>
          <a:p>
            <a:pPr algn="ctr"/>
            <a:r>
              <a:rPr lang="lv-LV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Paldies par uzmanību!</a:t>
            </a:r>
            <a: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dirty="0">
                <a:solidFill>
                  <a:srgbClr val="1B508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44E1D927-5B7B-BE46-ACE5-CA830F4ED1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1" r="15681"/>
          <a:stretch>
            <a:fillRect/>
          </a:stretch>
        </p:blipFill>
        <p:spPr>
          <a:xfrm>
            <a:off x="6059488" y="457200"/>
            <a:ext cx="5567362" cy="5403850"/>
          </a:xfrm>
        </p:spPr>
      </p:pic>
    </p:spTree>
    <p:extLst>
      <p:ext uri="{BB962C8B-B14F-4D97-AF65-F5344CB8AC3E}">
        <p14:creationId xmlns:p14="http://schemas.microsoft.com/office/powerpoint/2010/main" val="6978708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730</TotalTime>
  <Words>422</Words>
  <Application>Microsoft Office PowerPoint</Application>
  <PresentationFormat>Widescreen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Wingdings</vt:lpstr>
      <vt:lpstr>Office dizains</vt:lpstr>
      <vt:lpstr>ERASMUS UN CITAS APMAIŅAS STUDIJU IESPĒJAS LU SZF</vt:lpstr>
      <vt:lpstr>KAS IR ERASMUS+ STUDIJAS?</vt:lpstr>
      <vt:lpstr>KAS VAR PIETEIKTIES UN KĀDI IR PIETEIKŠANĀS KRITĒRIJI?</vt:lpstr>
      <vt:lpstr>KUR VAR DOTIES?</vt:lpstr>
      <vt:lpstr>KAD VAR PIETEIKTIES?</vt:lpstr>
      <vt:lpstr>  KUR ŠOBRĪD IR MŪSU STUDENTI?</vt:lpstr>
      <vt:lpstr>Paldies par uzmanību!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prezentācija</dc:title>
  <dc:subject/>
  <dc:creator>KID</dc:creator>
  <cp:keywords/>
  <dc:description/>
  <cp:lastModifiedBy>Diāna Auziņa</cp:lastModifiedBy>
  <cp:revision>36</cp:revision>
  <dcterms:created xsi:type="dcterms:W3CDTF">2020-06-09T12:17:55Z</dcterms:created>
  <dcterms:modified xsi:type="dcterms:W3CDTF">2023-08-29T11:05:43Z</dcterms:modified>
  <cp:category/>
</cp:coreProperties>
</file>